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0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</p:sldIdLst>
  <p:sldSz cx="12192000" cy="6858000"/>
  <p:notesSz cx="6858000" cy="91440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Roboto" panose="02000000000000000000" pitchFamily="2" charset="0"/>
      <p:regular r:id="rId106"/>
      <p:bold r:id="rId107"/>
      <p:italic r:id="rId108"/>
      <p:boldItalic r:id="rId109"/>
    </p:embeddedFont>
    <p:embeddedFont>
      <p:font typeface="Trebuchet MS" panose="020B0603020202020204" pitchFamily="34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50064E-449C-47B6-95E4-468E99DCFE7F}">
  <a:tblStyle styleId="{C650064E-449C-47B6-95E4-468E99DCFE7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ECE9"/>
          </a:solidFill>
        </a:fill>
      </a:tcStyle>
    </a:wholeTbl>
    <a:band1H>
      <a:tcTxStyle/>
      <a:tcStyle>
        <a:tcBdr/>
        <a:fill>
          <a:solidFill>
            <a:srgbClr val="DED8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D8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B31A917-116A-4553-A892-540B2F55971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.fntdata"/><Relationship Id="rId110" Type="http://schemas.openxmlformats.org/officeDocument/2006/relationships/font" Target="fonts/font9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113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39d891b32_2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e39d891b32_2_5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e39d891b32_2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39" name="Google Shape;239;ge39d891b32_2_59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240" name="Google Shape;240;ge39d891b32_2_59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39d891b32_2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39d891b32_2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39d891b32_2_6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e39d891b32_2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39d891b32_2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e39d891b32_2_7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e39d891b32_2_70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263" name="Google Shape;263;ge39d891b32_2_70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264" name="Google Shape;264;ge39d891b32_2_7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39d891b32_2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e39d891b32_2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39d891b32_2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39d891b32_2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9d891b32_2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39d891b32_2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39d891b32_2_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e39d891b32_2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39d891b32_2_8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e39d891b32_2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39d891b32_2_8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e39d891b32_2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39d891b3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e39d891b3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39d891b32_2_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e39d891b32_2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39d891b32_2_26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e39d891b32_2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39d891b32_2_9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e39d891b32_2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39d891b32_2_27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e39d891b32_2_2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39d891b32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39d891b32_2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39d891b32_2_10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e39d891b32_2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3bcbad0ea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e3bcbad0e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39d891b32_2_10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e39d891b32_2_1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39d891b32_2_10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e39d891b32_2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e39d891b32_2_1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e39d891b32_2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39d891b32_2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ge39d891b32_2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39d891b32_2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39d891b32_2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39d891b32_2_1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e39d891b32_2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39d891b32_2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e39d891b32_2_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ge39d891b32_2_118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516" name="Google Shape;516;ge39d891b32_2_118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517" name="Google Shape;517;ge39d891b32_2_1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39d891b32_2_1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7A7A7A"/>
              </a:solidFill>
              <a:highlight>
                <a:srgbClr val="FFFFFF"/>
              </a:highlight>
            </a:endParaRPr>
          </a:p>
        </p:txBody>
      </p:sp>
      <p:sp>
        <p:nvSpPr>
          <p:cNvPr id="526" name="Google Shape;526;ge39d891b32_2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39d891b32_2_1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e39d891b32_2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39d891b32_2_1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e39d891b32_2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39d891b32_2_1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ge39d891b32_2_1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39d891b32_2_1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e39d891b32_2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39d891b32_2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e39d891b32_2_1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1" name="Google Shape;601;ge39d891b32_2_133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602" name="Google Shape;602;ge39d891b32_2_133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603" name="Google Shape;603;ge39d891b32_2_1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39d891b32_2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e39d891b32_2_1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ge39d891b32_2_144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625" name="Google Shape;625;ge39d891b32_2_144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626" name="Google Shape;626;ge39d891b32_2_14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39d891b32_2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ge39d891b32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39d891b32_2_1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e39d891b32_2_1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e39d891b32_2_145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643" name="Google Shape;643;ge39d891b32_2_145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644" name="Google Shape;644;ge39d891b32_2_14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39d891b32_2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e39d891b32_2_14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9" name="Google Shape;659;ge39d891b32_2_146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660" name="Google Shape;660;ge39d891b32_2_146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661" name="Google Shape;661;ge39d891b32_2_14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e39d891b32_2_1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e39d891b32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e39d891b32_2_15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e39d891b32_2_1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e39d891b32_2_15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e39d891b32_2_1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e39d891b32_2_1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ge39d891b32_2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e39d891b32_2_1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ge39d891b32_2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e39d891b32_2_18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6" name="Google Shape;756;ge39d891b32_2_1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e3bcbad0ea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8" name="Google Shape;768;ge3bcbad0e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e39d891b32_2_18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e39d891b32_2_1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39d891b32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39d891b32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39d891b32_2_34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ge39d891b32_2_3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39d891b32_2_19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ge39d891b32_2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e3bcbad0ea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e3bcbad0e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39d891b32_2_1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ge39d891b32_2_19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2" name="Google Shape;832;ge39d891b32_2_192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833" name="Google Shape;833;ge39d891b32_2_192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834" name="Google Shape;834;ge39d891b32_2_19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e3bcbad0e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ge3bcbad0ea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8" name="Google Shape;848;ge3bcbad0ea_0_14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849" name="Google Shape;849;ge3bcbad0ea_0_1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850" name="Google Shape;850;ge3bcbad0ea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39d891b32_2_1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3" name="Google Shape;863;ge39d891b32_2_19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" name="Google Shape;864;ge39d891b32_2_193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865" name="Google Shape;865;ge39d891b32_2_19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866" name="Google Shape;866;ge39d891b32_2_19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e39d891b32_2_1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e39d891b32_2_19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0" name="Google Shape;880;ge39d891b32_2_194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881" name="Google Shape;881;ge39d891b32_2_194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882" name="Google Shape;882;ge39d891b32_2_19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e39d891b32_2_1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ge39d891b32_2_1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9" name="Google Shape;899;ge39d891b32_2_195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900" name="Google Shape;900;ge39d891b32_2_195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901" name="Google Shape;901;ge39d891b32_2_19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39d891b32_2_1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e39d891b32_2_19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8" name="Google Shape;928;ge39d891b32_2_1970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929" name="Google Shape;929;ge39d891b32_2_1970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930" name="Google Shape;930;ge39d891b32_2_19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e39d891b32_2_1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e39d891b32_2_1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3" name="Google Shape;943;ge39d891b32_2_197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944" name="Google Shape;944;ge39d891b32_2_19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945" name="Google Shape;945;ge39d891b32_2_19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39d891b32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39d891b32_2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39d891b32_2_19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ge39d891b32_2_1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e39d891b32_2_19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e39d891b32_2_1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e39d891b32_2_2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e39d891b32_2_2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39d891b32_2_2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0" name="Google Shape;1000;ge39d891b32_2_20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ge39d891b32_2_2013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002" name="Google Shape;1002;ge39d891b32_2_2013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003" name="Google Shape;1003;ge39d891b32_2_20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39d891b32_2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e39d891b32_2_2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8" name="Google Shape;1018;ge39d891b32_2_202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019" name="Google Shape;1019;ge39d891b32_2_20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020" name="Google Shape;1020;ge39d891b32_2_20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e39d891b32_2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e39d891b32_2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39d891b32_2_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e39d891b32_2_2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1041;ge39d891b32_2_213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042" name="Google Shape;1042;ge39d891b32_2_21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043" name="Google Shape;1043;ge39d891b32_2_2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e39d891b32_2_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ge39d891b32_2_2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0" name="Google Shape;1050;ge39d891b32_2_214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051" name="Google Shape;1051;ge39d891b32_2_214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052" name="Google Shape;1052;ge39d891b32_2_2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e39d891b32_2_2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ge39d891b32_2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e39d891b32_2_2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ge39d891b32_2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39d891b32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39d891b32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e39d891b32_2_2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ge39d891b32_2_2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e39d891b32_2_2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ge39d891b32_2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e39d891b32_2_2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ge39d891b32_2_2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ge39d891b32_2_222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134" name="Google Shape;1134;ge39d891b32_2_22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135" name="Google Shape;1135;ge39d891b32_2_2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9d891b32_2_2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1" name="Google Shape;1141;ge39d891b32_2_2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2" name="Google Shape;1142;ge39d891b32_2_223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143" name="Google Shape;1143;ge39d891b32_2_223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144" name="Google Shape;1144;ge39d891b32_2_2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e39d891b32_2_2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ge39d891b32_2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e39d891b32_2_2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ge39d891b32_2_2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39d891b32_2_2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ge39d891b32_2_2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e39d891b32_2_2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ge39d891b32_2_2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e39d891b32_2_2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9" name="Google Shape;1199;ge39d891b32_2_2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0" name="Google Shape;1200;ge39d891b32_2_228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01" name="Google Shape;1201;ge39d891b32_2_228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02" name="Google Shape;1202;ge39d891b32_2_2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e39d891b32_2_2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ge39d891b32_2_2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0" name="Google Shape;1210;ge39d891b32_2_229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11" name="Google Shape;1211;ge39d891b32_2_229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12" name="Google Shape;1212;ge39d891b32_2_2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39d891b32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e39d891b32_2_5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e39d891b32_2_5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5" name="Google Shape;215;ge39d891b32_2_56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216" name="Google Shape;216;ge39d891b32_2_56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e39d891b32_2_2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ge39d891b32_2_2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0" name="Google Shape;1220;ge39d891b32_2_230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21" name="Google Shape;1221;ge39d891b32_2_230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22" name="Google Shape;1222;ge39d891b32_2_2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e39d891b32_2_2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0" name="Google Shape;1230;ge39d891b32_2_2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1" name="Google Shape;1231;ge39d891b32_2_231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32" name="Google Shape;1232;ge39d891b32_2_231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33" name="Google Shape;1233;ge39d891b32_2_2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e39d891b32_2_2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e39d891b32_2_2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ge39d891b32_2_23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41" name="Google Shape;1241;ge39d891b32_2_2326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42" name="Google Shape;1242;ge39d891b32_2_23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e39d891b32_2_2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ge39d891b32_2_2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1" name="Google Shape;1251;ge39d891b32_2_233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52" name="Google Shape;1252;ge39d891b32_2_2337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53" name="Google Shape;1253;ge39d891b32_2_2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e39d891b32_2_2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ge39d891b32_2_23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2" name="Google Shape;1262;ge39d891b32_2_234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63" name="Google Shape;1263;ge39d891b32_2_2348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64" name="Google Shape;1264;ge39d891b32_2_23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39d891b32_2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e39d891b32_2_23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5" name="Google Shape;1275;ge39d891b32_2_236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276" name="Google Shape;1276;ge39d891b32_2_236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277" name="Google Shape;1277;ge39d891b32_2_2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e39d891b32_2_2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ge39d891b32_2_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e39d891b32_2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e39d891b32_2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e2b364893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e2b364893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e39d891b32_2_2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e39d891b32_2_2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39d891b32_2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e39d891b32_2_5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39d891b32_2_5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7" name="Google Shape;227;ge39d891b32_2_57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228" name="Google Shape;228;ge39d891b32_2_57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e39d891b32_2_2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ge39d891b32_2_2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39d891b32_2_2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ge39d891b32_2_2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e39d891b32_2_2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ge39d891b32_2_2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e39d891b32_2_2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ge39d891b32_2_2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e39d891b32_2_2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ge39d891b32_2_2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e39d891b32_2_25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e39d891b32_2_2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e39d891b32_2_2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ge39d891b32_2_2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e39d891b32_2_2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ge39d891b32_2_2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1" name="Google Shape;1371;ge39d891b32_2_253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Course</a:t>
            </a:r>
            <a:endParaRPr/>
          </a:p>
        </p:txBody>
      </p:sp>
      <p:sp>
        <p:nvSpPr>
          <p:cNvPr id="1372" name="Google Shape;1372;ge39d891b32_2_25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Gupta</a:t>
            </a:r>
            <a:endParaRPr/>
          </a:p>
        </p:txBody>
      </p:sp>
      <p:sp>
        <p:nvSpPr>
          <p:cNvPr id="1373" name="Google Shape;1373;ge39d891b32_2_2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e39d891b32_2_2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e39d891b32_2_2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e39d891b32_2_2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e39d891b32_2_2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279" y="0"/>
            <a:ext cx="895879" cy="901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2813" cy="91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2813" cy="918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74713" cy="88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5FCB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5FCBE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Statistical Testing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1582" y="1838628"/>
            <a:ext cx="5042400" cy="3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7364" y="1838628"/>
            <a:ext cx="5620535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Types of Statistics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Sampling Distribution of Means</a:t>
            </a:r>
            <a:endParaRPr sz="4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1097279" y="1768595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sz="1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Sampling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method of selecting units of analysis such as households, people, consumers, companies etc from a population (universe) of interest to a manager.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taking complete population into study (census) 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 sampling procedure to save time and money.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400" y="2932050"/>
            <a:ext cx="4898225" cy="2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944879" y="5085553"/>
            <a:ext cx="876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0" u="none" strike="noStrike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statistic 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estimate based on </a:t>
            </a:r>
            <a:r>
              <a:rPr lang="en-US" sz="1800" b="0" i="0" u="none" strike="noStrike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sample 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to draw inferences about a </a:t>
            </a:r>
            <a:r>
              <a:rPr lang="en-US" sz="1800" b="0" i="0" u="none" strike="noStrike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population 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 of interest called the </a:t>
            </a:r>
            <a:r>
              <a:rPr lang="en-US" sz="1800" b="0" i="0" u="none" strike="noStrike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parameter 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(WE HAVE ALREADY SEEN IT)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Sampling Distribution of Means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1097280" y="1822859"/>
            <a:ext cx="4998600" cy="28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sampling distribution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means is what you get if you consider all possible samples of size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taken from the same population and form a distribution of their means.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7309" y="3729643"/>
            <a:ext cx="3717362" cy="233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6241" y="3429000"/>
            <a:ext cx="28384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8775" y="5035053"/>
            <a:ext cx="237172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6841475" y="1822850"/>
            <a:ext cx="52200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 independent random samples drawn from 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Population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Mean = µ and Standard Deviation = σ , the means will follow 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same mean (µ) and </a:t>
            </a:r>
            <a:r>
              <a:rPr lang="en-US" sz="1800">
                <a:solidFill>
                  <a:schemeClr val="dk1"/>
                </a:solidFill>
              </a:rPr>
              <a:t>1/n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variance (</a:t>
            </a:r>
            <a:r>
              <a:rPr lang="en-US" sz="1800">
                <a:solidFill>
                  <a:schemeClr val="dk1"/>
                </a:solidFill>
              </a:rPr>
              <a:t>σ^2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Sampling Distribution of Means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1097280" y="1830986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i="0" u="none" strike="noStrike" cap="none">
                <a:latin typeface="Calibri"/>
                <a:ea typeface="Calibri"/>
                <a:cs typeface="Calibri"/>
                <a:sym typeface="Calibri"/>
              </a:rPr>
              <a:t>Central Limit Theorem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1" i="1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Irrespective of the shape of the distribution of the original population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sampling distribution of the mean will approach a </a:t>
            </a:r>
            <a:r>
              <a:rPr lang="en-US" sz="1800" b="1" i="1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 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size of the sample increases and becomes large.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097280" y="5624806"/>
            <a:ext cx="1033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thumb rule based on experience says a sample size of 30 and above is considered large. 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1097275" y="3452513"/>
            <a:ext cx="8890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sample size goes large and number of buckets are high, the means will follow a normal distribution with same mean (µ) and </a:t>
            </a:r>
            <a:r>
              <a:rPr lang="en-US" sz="1800">
                <a:solidFill>
                  <a:schemeClr val="dk1"/>
                </a:solidFill>
              </a:rPr>
              <a:t>1/n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variance (</a:t>
            </a:r>
            <a:r>
              <a:rPr lang="en-US" sz="1800">
                <a:solidFill>
                  <a:schemeClr val="dk1"/>
                </a:solidFill>
              </a:rPr>
              <a:t>σ^2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>
            <a:alphaModFix/>
          </a:blip>
          <a:srcRect l="18255" t="44280" r="43697" b="34706"/>
          <a:stretch/>
        </p:blipFill>
        <p:spPr>
          <a:xfrm>
            <a:off x="3024125" y="4461425"/>
            <a:ext cx="3718201" cy="4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Sampling Distribution of Means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Confidence Interval</a:t>
            </a:r>
            <a:endParaRPr sz="4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l="23962" t="25110" r="48654" b="46445"/>
          <a:stretch/>
        </p:blipFill>
        <p:spPr>
          <a:xfrm>
            <a:off x="2067233" y="2118360"/>
            <a:ext cx="7342240" cy="428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/>
          <p:nvPr/>
        </p:nvSpPr>
        <p:spPr>
          <a:xfrm>
            <a:off x="6157204" y="2604925"/>
            <a:ext cx="481500" cy="1128900"/>
          </a:xfrm>
          <a:prstGeom prst="rect">
            <a:avLst/>
          </a:prstGeom>
          <a:solidFill>
            <a:srgbClr val="FFFF00">
              <a:alpha val="2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9409472" y="2593182"/>
            <a:ext cx="2527800" cy="641100"/>
          </a:xfrm>
          <a:prstGeom prst="wedgeRectCallout">
            <a:avLst>
              <a:gd name="adj1" fmla="val -160656"/>
              <a:gd name="adj2" fmla="val 44821"/>
            </a:avLst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this?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5946133" y="4145852"/>
            <a:ext cx="481500" cy="1881600"/>
          </a:xfrm>
          <a:prstGeom prst="rect">
            <a:avLst/>
          </a:prstGeom>
          <a:solidFill>
            <a:srgbClr val="FFFF00">
              <a:alpha val="2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9319198" y="4092616"/>
            <a:ext cx="2708100" cy="641100"/>
          </a:xfrm>
          <a:prstGeom prst="wedgeRectCallout">
            <a:avLst>
              <a:gd name="adj1" fmla="val -165751"/>
              <a:gd name="adj2" fmla="val 86231"/>
            </a:avLst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it not here?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Confidence Interval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5" descr="Normal Distribution Calculator | Definition | Examp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5738" y="2328135"/>
            <a:ext cx="4363585" cy="31662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1146689" y="3842666"/>
            <a:ext cx="609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an Standard Normal Distribution : -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= Median = Mode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68-95-99.7 empirical rule </a:t>
            </a:r>
            <a:endParaRPr/>
          </a:p>
        </p:txBody>
      </p:sp>
      <p:sp>
        <p:nvSpPr>
          <p:cNvPr id="303" name="Google Shape;303;p35"/>
          <p:cNvSpPr txBox="1"/>
          <p:nvPr/>
        </p:nvSpPr>
        <p:spPr>
          <a:xfrm>
            <a:off x="1097275" y="2693625"/>
            <a:ext cx="6098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Normal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curve has mean </a:t>
            </a:r>
            <a:r>
              <a:rPr lang="en-US" sz="1800">
                <a:solidFill>
                  <a:schemeClr val="dk1"/>
                </a:solidFill>
              </a:rPr>
              <a:t>μ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0 and standard deviation </a:t>
            </a:r>
            <a:r>
              <a:rPr lang="en-US" sz="1500">
                <a:solidFill>
                  <a:schemeClr val="dk1"/>
                </a:solidFill>
              </a:rPr>
              <a:t>σ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Normal Distribution Components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/>
          <p:nvPr/>
        </p:nvSpPr>
        <p:spPr>
          <a:xfrm>
            <a:off x="3576030" y="3429000"/>
            <a:ext cx="3592800" cy="61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1097280" y="1737360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Standardization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1219200" y="2286000"/>
            <a:ext cx="86262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frequency distribution is normally distributed but non- ideal i.e. μ is not 0 Or σ is not 1 , we can find out the probability of a score occurring by standardising the scores.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Normal Distribution Components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1177204" y="3340617"/>
            <a:ext cx="3722100" cy="9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8952409" y="5149148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68%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7" descr="http://blogs.plos.org/models/files/2014/09/norm.png"/>
          <p:cNvPicPr preferRelativeResize="0"/>
          <p:nvPr/>
        </p:nvPicPr>
        <p:blipFill rotWithShape="1">
          <a:blip r:embed="rId4">
            <a:alphaModFix/>
          </a:blip>
          <a:srcRect l="15505" t="19137" r="8523" b="15792"/>
          <a:stretch/>
        </p:blipFill>
        <p:spPr>
          <a:xfrm>
            <a:off x="6903400" y="1842796"/>
            <a:ext cx="4572000" cy="31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37"/>
          <p:cNvCxnSpPr/>
          <p:nvPr/>
        </p:nvCxnSpPr>
        <p:spPr>
          <a:xfrm rot="10800000">
            <a:off x="9202100" y="1906296"/>
            <a:ext cx="0" cy="2628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7"/>
          <p:cNvCxnSpPr/>
          <p:nvPr/>
        </p:nvCxnSpPr>
        <p:spPr>
          <a:xfrm rot="10800000">
            <a:off x="9633900" y="3049438"/>
            <a:ext cx="0" cy="23820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37"/>
          <p:cNvCxnSpPr/>
          <p:nvPr/>
        </p:nvCxnSpPr>
        <p:spPr>
          <a:xfrm>
            <a:off x="8730159" y="3914945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3" name="Google Shape;323;p37"/>
          <p:cNvCxnSpPr/>
          <p:nvPr/>
        </p:nvCxnSpPr>
        <p:spPr>
          <a:xfrm flipH="1">
            <a:off x="9341800" y="3049295"/>
            <a:ext cx="1066800" cy="850800"/>
          </a:xfrm>
          <a:prstGeom prst="curvedConnector3">
            <a:avLst>
              <a:gd name="adj1" fmla="val 10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4" name="Google Shape;324;p37"/>
          <p:cNvSpPr txBox="1"/>
          <p:nvPr/>
        </p:nvSpPr>
        <p:spPr>
          <a:xfrm>
            <a:off x="10247602" y="2805830"/>
            <a:ext cx="1297500" cy="48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25" name="Google Shape;325;p37"/>
          <p:cNvCxnSpPr/>
          <p:nvPr/>
        </p:nvCxnSpPr>
        <p:spPr>
          <a:xfrm rot="10800000">
            <a:off x="8363900" y="4179692"/>
            <a:ext cx="0" cy="14283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37"/>
          <p:cNvCxnSpPr/>
          <p:nvPr/>
        </p:nvCxnSpPr>
        <p:spPr>
          <a:xfrm rot="10800000">
            <a:off x="10027491" y="4166418"/>
            <a:ext cx="15600" cy="13920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37"/>
          <p:cNvCxnSpPr/>
          <p:nvPr/>
        </p:nvCxnSpPr>
        <p:spPr>
          <a:xfrm rot="10800000">
            <a:off x="8754013" y="3186838"/>
            <a:ext cx="42300" cy="22446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9162775" y="3890369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9" name="Google Shape;329;p37"/>
          <p:cNvCxnSpPr/>
          <p:nvPr/>
        </p:nvCxnSpPr>
        <p:spPr>
          <a:xfrm>
            <a:off x="8363900" y="4331995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37"/>
          <p:cNvCxnSpPr/>
          <p:nvPr/>
        </p:nvCxnSpPr>
        <p:spPr>
          <a:xfrm>
            <a:off x="9178265" y="4332879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37"/>
          <p:cNvCxnSpPr/>
          <p:nvPr/>
        </p:nvCxnSpPr>
        <p:spPr>
          <a:xfrm rot="-5400000" flipH="1">
            <a:off x="7669758" y="3442211"/>
            <a:ext cx="1210500" cy="617100"/>
          </a:xfrm>
          <a:prstGeom prst="curvedConnector3">
            <a:avLst>
              <a:gd name="adj1" fmla="val 49999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p37"/>
          <p:cNvSpPr txBox="1"/>
          <p:nvPr/>
        </p:nvSpPr>
        <p:spPr>
          <a:xfrm>
            <a:off x="7228285" y="2780810"/>
            <a:ext cx="1297500" cy="48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409"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33" name="Google Shape;333;p37"/>
          <p:cNvCxnSpPr/>
          <p:nvPr/>
        </p:nvCxnSpPr>
        <p:spPr>
          <a:xfrm>
            <a:off x="8796313" y="5424197"/>
            <a:ext cx="837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4" name="Google Shape;334;p37"/>
          <p:cNvSpPr txBox="1"/>
          <p:nvPr/>
        </p:nvSpPr>
        <p:spPr>
          <a:xfrm>
            <a:off x="8953292" y="5532266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37"/>
          <p:cNvCxnSpPr/>
          <p:nvPr/>
        </p:nvCxnSpPr>
        <p:spPr>
          <a:xfrm>
            <a:off x="8363900" y="5607992"/>
            <a:ext cx="16791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6" name="Google Shape;336;p37"/>
          <p:cNvSpPr txBox="1"/>
          <p:nvPr/>
        </p:nvSpPr>
        <p:spPr>
          <a:xfrm>
            <a:off x="8478200" y="4809719"/>
            <a:ext cx="1447800" cy="400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5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37" name="Google Shape;337;p37"/>
          <p:cNvCxnSpPr/>
          <p:nvPr/>
        </p:nvCxnSpPr>
        <p:spPr>
          <a:xfrm>
            <a:off x="2698955" y="4280683"/>
            <a:ext cx="0" cy="1053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8" name="Google Shape;338;p37"/>
          <p:cNvCxnSpPr/>
          <p:nvPr/>
        </p:nvCxnSpPr>
        <p:spPr>
          <a:xfrm>
            <a:off x="4001729" y="4285602"/>
            <a:ext cx="0" cy="1048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9" name="Google Shape;339;p37"/>
          <p:cNvSpPr txBox="1"/>
          <p:nvPr/>
        </p:nvSpPr>
        <p:spPr>
          <a:xfrm>
            <a:off x="4114801" y="5855114"/>
            <a:ext cx="284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This is called margin of error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37"/>
          <p:cNvCxnSpPr>
            <a:stCxn id="339" idx="1"/>
          </p:cNvCxnSpPr>
          <p:nvPr/>
        </p:nvCxnSpPr>
        <p:spPr>
          <a:xfrm rot="10800000">
            <a:off x="2846401" y="5776664"/>
            <a:ext cx="1268400" cy="263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1" name="Google Shape;341;p37"/>
          <p:cNvSpPr txBox="1"/>
          <p:nvPr/>
        </p:nvSpPr>
        <p:spPr>
          <a:xfrm>
            <a:off x="931200" y="1830250"/>
            <a:ext cx="56955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Sampling Distribution of means where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= μ (population mean)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Std. deviation =σ/√n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8200" y="5271417"/>
            <a:ext cx="37242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Normal Distribution 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677334" y="82854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Typical Data Science Cycle</a:t>
            </a:r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2506461" y="2356063"/>
            <a:ext cx="4939032" cy="3903563"/>
            <a:chOff x="1828598" y="-23468"/>
            <a:chExt cx="4939032" cy="3903563"/>
          </a:xfrm>
        </p:grpSpPr>
        <p:sp>
          <p:nvSpPr>
            <p:cNvPr id="160" name="Google Shape;160;p20"/>
            <p:cNvSpPr/>
            <p:nvPr/>
          </p:nvSpPr>
          <p:spPr>
            <a:xfrm>
              <a:off x="2372626" y="-23468"/>
              <a:ext cx="3851100" cy="385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9226" y="6959"/>
                  </a:moveTo>
                  <a:lnTo>
                    <a:pt x="79226" y="6959"/>
                  </a:lnTo>
                  <a:cubicBezTo>
                    <a:pt x="103210" y="15652"/>
                    <a:pt x="118376" y="39359"/>
                    <a:pt x="116215" y="64779"/>
                  </a:cubicBezTo>
                  <a:cubicBezTo>
                    <a:pt x="114054" y="90199"/>
                    <a:pt x="95104" y="111005"/>
                    <a:pt x="69996" y="115525"/>
                  </a:cubicBezTo>
                  <a:cubicBezTo>
                    <a:pt x="44888" y="120045"/>
                    <a:pt x="19871" y="107154"/>
                    <a:pt x="8981" y="84084"/>
                  </a:cubicBezTo>
                  <a:cubicBezTo>
                    <a:pt x="-1910" y="61014"/>
                    <a:pt x="4037" y="33506"/>
                    <a:pt x="23484" y="16994"/>
                  </a:cubicBezTo>
                  <a:lnTo>
                    <a:pt x="21430" y="14077"/>
                  </a:lnTo>
                  <a:lnTo>
                    <a:pt x="29435" y="16589"/>
                  </a:lnTo>
                  <a:lnTo>
                    <a:pt x="29384" y="25374"/>
                  </a:lnTo>
                  <a:lnTo>
                    <a:pt x="27331" y="22459"/>
                  </a:lnTo>
                  <a:lnTo>
                    <a:pt x="27331" y="22459"/>
                  </a:lnTo>
                  <a:cubicBezTo>
                    <a:pt x="10398" y="37194"/>
                    <a:pt x="5426" y="61442"/>
                    <a:pt x="15192" y="81653"/>
                  </a:cubicBezTo>
                  <a:cubicBezTo>
                    <a:pt x="24959" y="101864"/>
                    <a:pt x="47047" y="113035"/>
                    <a:pt x="69114" y="108923"/>
                  </a:cubicBezTo>
                  <a:cubicBezTo>
                    <a:pt x="91182" y="104812"/>
                    <a:pt x="107765" y="86437"/>
                    <a:pt x="109599" y="64065"/>
                  </a:cubicBezTo>
                  <a:cubicBezTo>
                    <a:pt x="111432" y="41693"/>
                    <a:pt x="98062" y="20863"/>
                    <a:pt x="76959" y="13213"/>
                  </a:cubicBezTo>
                  <a:close/>
                </a:path>
              </a:pathLst>
            </a:custGeom>
            <a:solidFill>
              <a:srgbClr val="D1E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3390464" y="1449"/>
              <a:ext cx="1815300" cy="907800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 txBox="1"/>
            <p:nvPr/>
          </p:nvSpPr>
          <p:spPr>
            <a:xfrm>
              <a:off x="3434774" y="45759"/>
              <a:ext cx="1726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Collection</a:t>
              </a:r>
              <a:endParaRPr sz="1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4952330" y="1136211"/>
              <a:ext cx="1815300" cy="907800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 txBox="1"/>
            <p:nvPr/>
          </p:nvSpPr>
          <p:spPr>
            <a:xfrm>
              <a:off x="4996640" y="1180521"/>
              <a:ext cx="1726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Understanding</a:t>
              </a:r>
              <a:endParaRPr sz="1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355750" y="2972295"/>
              <a:ext cx="1815300" cy="907800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 txBox="1"/>
            <p:nvPr/>
          </p:nvSpPr>
          <p:spPr>
            <a:xfrm>
              <a:off x="4400060" y="3016605"/>
              <a:ext cx="1726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Pre-Processing</a:t>
              </a:r>
              <a:endParaRPr sz="1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2425178" y="2972295"/>
              <a:ext cx="1815300" cy="907800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 txBox="1"/>
            <p:nvPr/>
          </p:nvSpPr>
          <p:spPr>
            <a:xfrm>
              <a:off x="2469488" y="3016605"/>
              <a:ext cx="1726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 Building &amp; Evaluation</a:t>
              </a:r>
              <a:endParaRPr sz="1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1828598" y="1136211"/>
              <a:ext cx="1815300" cy="907800"/>
            </a:xfrm>
            <a:prstGeom prst="roundRect">
              <a:avLst>
                <a:gd name="adj" fmla="val 16667"/>
              </a:avLst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 txBox="1"/>
            <p:nvPr/>
          </p:nvSpPr>
          <p:spPr>
            <a:xfrm>
              <a:off x="1872908" y="1180521"/>
              <a:ext cx="1726800" cy="8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Business Insights &amp; Understanding</a:t>
              </a:r>
              <a:endParaRPr sz="1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1" name="Google Shape;171;p20"/>
          <p:cNvSpPr txBox="1"/>
          <p:nvPr/>
        </p:nvSpPr>
        <p:spPr>
          <a:xfrm>
            <a:off x="-392825" y="3036725"/>
            <a:ext cx="68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/>
        </p:nvSpPr>
        <p:spPr>
          <a:xfrm>
            <a:off x="1097280" y="2105561"/>
            <a:ext cx="5823600" cy="12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839" b="-81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349" name="Google Shape;349;p38" descr="http://blogs.plos.org/models/files/2014/09/norm.png"/>
          <p:cNvPicPr preferRelativeResize="0"/>
          <p:nvPr/>
        </p:nvPicPr>
        <p:blipFill rotWithShape="1">
          <a:blip r:embed="rId4">
            <a:alphaModFix/>
          </a:blip>
          <a:srcRect l="15505" t="19137" r="8523" b="15792"/>
          <a:stretch/>
        </p:blipFill>
        <p:spPr>
          <a:xfrm>
            <a:off x="6981106" y="1913914"/>
            <a:ext cx="4572000" cy="31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8"/>
          <p:cNvCxnSpPr/>
          <p:nvPr/>
        </p:nvCxnSpPr>
        <p:spPr>
          <a:xfrm rot="10800000">
            <a:off x="9261092" y="1950540"/>
            <a:ext cx="0" cy="2628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38"/>
          <p:cNvCxnSpPr/>
          <p:nvPr/>
        </p:nvCxnSpPr>
        <p:spPr>
          <a:xfrm rot="10800000">
            <a:off x="9707640" y="3049438"/>
            <a:ext cx="0" cy="23820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38"/>
          <p:cNvCxnSpPr/>
          <p:nvPr/>
        </p:nvCxnSpPr>
        <p:spPr>
          <a:xfrm>
            <a:off x="8803899" y="3914945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3" name="Google Shape;353;p38"/>
          <p:cNvCxnSpPr/>
          <p:nvPr/>
        </p:nvCxnSpPr>
        <p:spPr>
          <a:xfrm flipH="1">
            <a:off x="9341800" y="3049295"/>
            <a:ext cx="1066800" cy="850800"/>
          </a:xfrm>
          <a:prstGeom prst="curvedConnector3">
            <a:avLst>
              <a:gd name="adj1" fmla="val 10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4" name="Google Shape;354;p38"/>
          <p:cNvSpPr txBox="1"/>
          <p:nvPr/>
        </p:nvSpPr>
        <p:spPr>
          <a:xfrm>
            <a:off x="10247602" y="2805830"/>
            <a:ext cx="1297500" cy="48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55" name="Google Shape;355;p38"/>
          <p:cNvCxnSpPr/>
          <p:nvPr/>
        </p:nvCxnSpPr>
        <p:spPr>
          <a:xfrm rot="10800000">
            <a:off x="8393396" y="4179692"/>
            <a:ext cx="0" cy="14283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38"/>
          <p:cNvCxnSpPr/>
          <p:nvPr/>
        </p:nvCxnSpPr>
        <p:spPr>
          <a:xfrm rot="10800000">
            <a:off x="10130728" y="4166418"/>
            <a:ext cx="15600" cy="13920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38"/>
          <p:cNvCxnSpPr/>
          <p:nvPr/>
        </p:nvCxnSpPr>
        <p:spPr>
          <a:xfrm rot="10800000">
            <a:off x="8855306" y="3145397"/>
            <a:ext cx="0" cy="22788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38"/>
          <p:cNvCxnSpPr/>
          <p:nvPr/>
        </p:nvCxnSpPr>
        <p:spPr>
          <a:xfrm>
            <a:off x="9251264" y="3890369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" name="Google Shape;359;p38"/>
          <p:cNvCxnSpPr/>
          <p:nvPr/>
        </p:nvCxnSpPr>
        <p:spPr>
          <a:xfrm>
            <a:off x="8363900" y="4331995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38"/>
          <p:cNvCxnSpPr/>
          <p:nvPr/>
        </p:nvCxnSpPr>
        <p:spPr>
          <a:xfrm>
            <a:off x="9178265" y="4332879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38"/>
          <p:cNvCxnSpPr/>
          <p:nvPr/>
        </p:nvCxnSpPr>
        <p:spPr>
          <a:xfrm rot="-5400000" flipH="1">
            <a:off x="7669758" y="3442211"/>
            <a:ext cx="1210500" cy="617100"/>
          </a:xfrm>
          <a:prstGeom prst="curvedConnector3">
            <a:avLst>
              <a:gd name="adj1" fmla="val 49999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2" name="Google Shape;362;p38"/>
          <p:cNvSpPr txBox="1"/>
          <p:nvPr/>
        </p:nvSpPr>
        <p:spPr>
          <a:xfrm>
            <a:off x="7228285" y="2780810"/>
            <a:ext cx="1297500" cy="48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409"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63" name="Google Shape;363;p38"/>
          <p:cNvCxnSpPr/>
          <p:nvPr/>
        </p:nvCxnSpPr>
        <p:spPr>
          <a:xfrm>
            <a:off x="8796313" y="5424197"/>
            <a:ext cx="9114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4" name="Google Shape;364;p38"/>
          <p:cNvSpPr txBox="1"/>
          <p:nvPr/>
        </p:nvSpPr>
        <p:spPr>
          <a:xfrm>
            <a:off x="8926796" y="5076854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68%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8953292" y="5532266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1050647" y="3767061"/>
            <a:ext cx="6098400" cy="1042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7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67" name="Google Shape;367;p38"/>
          <p:cNvCxnSpPr/>
          <p:nvPr/>
        </p:nvCxnSpPr>
        <p:spPr>
          <a:xfrm>
            <a:off x="8349149" y="5607992"/>
            <a:ext cx="17973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8" name="Google Shape;368;p38"/>
          <p:cNvSpPr txBox="1"/>
          <p:nvPr/>
        </p:nvSpPr>
        <p:spPr>
          <a:xfrm>
            <a:off x="8551940" y="4883459"/>
            <a:ext cx="1447800" cy="400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9" name="Google Shape;369;p38"/>
          <p:cNvSpPr txBox="1"/>
          <p:nvPr/>
        </p:nvSpPr>
        <p:spPr>
          <a:xfrm>
            <a:off x="1007324" y="5043336"/>
            <a:ext cx="7529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 of Error gives us confidence to estimate population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given sample statistics</a:t>
            </a:r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Confidence Interval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9" descr="http://blogs.plos.org/models/files/2014/09/norm.png"/>
          <p:cNvPicPr preferRelativeResize="0"/>
          <p:nvPr/>
        </p:nvPicPr>
        <p:blipFill rotWithShape="1">
          <a:blip r:embed="rId3">
            <a:alphaModFix/>
          </a:blip>
          <a:srcRect l="15505" t="19137" r="8523" b="15792"/>
          <a:stretch/>
        </p:blipFill>
        <p:spPr>
          <a:xfrm>
            <a:off x="6981106" y="1913914"/>
            <a:ext cx="4572000" cy="31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9"/>
          <p:cNvCxnSpPr/>
          <p:nvPr/>
        </p:nvCxnSpPr>
        <p:spPr>
          <a:xfrm rot="10800000">
            <a:off x="9261092" y="1950540"/>
            <a:ext cx="0" cy="2628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39"/>
          <p:cNvCxnSpPr/>
          <p:nvPr/>
        </p:nvCxnSpPr>
        <p:spPr>
          <a:xfrm rot="10800000">
            <a:off x="9707640" y="3049438"/>
            <a:ext cx="0" cy="23820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9"/>
          <p:cNvCxnSpPr/>
          <p:nvPr/>
        </p:nvCxnSpPr>
        <p:spPr>
          <a:xfrm>
            <a:off x="8803899" y="3914945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" name="Google Shape;379;p39"/>
          <p:cNvCxnSpPr/>
          <p:nvPr/>
        </p:nvCxnSpPr>
        <p:spPr>
          <a:xfrm flipH="1">
            <a:off x="9341800" y="3049295"/>
            <a:ext cx="1066800" cy="850800"/>
          </a:xfrm>
          <a:prstGeom prst="curvedConnector3">
            <a:avLst>
              <a:gd name="adj1" fmla="val 10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p39"/>
          <p:cNvSpPr txBox="1"/>
          <p:nvPr/>
        </p:nvSpPr>
        <p:spPr>
          <a:xfrm>
            <a:off x="10247602" y="2805830"/>
            <a:ext cx="1297500" cy="48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81" name="Google Shape;381;p39"/>
          <p:cNvCxnSpPr/>
          <p:nvPr/>
        </p:nvCxnSpPr>
        <p:spPr>
          <a:xfrm rot="10800000">
            <a:off x="8393396" y="4179692"/>
            <a:ext cx="0" cy="14283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39"/>
          <p:cNvCxnSpPr/>
          <p:nvPr/>
        </p:nvCxnSpPr>
        <p:spPr>
          <a:xfrm rot="10800000">
            <a:off x="10130728" y="4166418"/>
            <a:ext cx="15600" cy="13920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" name="Google Shape;383;p39"/>
          <p:cNvCxnSpPr/>
          <p:nvPr/>
        </p:nvCxnSpPr>
        <p:spPr>
          <a:xfrm rot="10800000">
            <a:off x="8855306" y="3145397"/>
            <a:ext cx="0" cy="22788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4" name="Google Shape;384;p39"/>
          <p:cNvCxnSpPr/>
          <p:nvPr/>
        </p:nvCxnSpPr>
        <p:spPr>
          <a:xfrm>
            <a:off x="9251264" y="3890369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5" name="Google Shape;385;p39"/>
          <p:cNvCxnSpPr/>
          <p:nvPr/>
        </p:nvCxnSpPr>
        <p:spPr>
          <a:xfrm>
            <a:off x="8363900" y="4331995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39"/>
          <p:cNvCxnSpPr/>
          <p:nvPr/>
        </p:nvCxnSpPr>
        <p:spPr>
          <a:xfrm>
            <a:off x="9178265" y="4332879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7" name="Google Shape;387;p39"/>
          <p:cNvCxnSpPr/>
          <p:nvPr/>
        </p:nvCxnSpPr>
        <p:spPr>
          <a:xfrm rot="-5400000" flipH="1">
            <a:off x="7669758" y="3442211"/>
            <a:ext cx="1210500" cy="617100"/>
          </a:xfrm>
          <a:prstGeom prst="curvedConnector3">
            <a:avLst>
              <a:gd name="adj1" fmla="val 49999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8" name="Google Shape;388;p39"/>
          <p:cNvSpPr txBox="1"/>
          <p:nvPr/>
        </p:nvSpPr>
        <p:spPr>
          <a:xfrm>
            <a:off x="7228285" y="2780810"/>
            <a:ext cx="1297500" cy="48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409"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89" name="Google Shape;389;p39"/>
          <p:cNvCxnSpPr/>
          <p:nvPr/>
        </p:nvCxnSpPr>
        <p:spPr>
          <a:xfrm>
            <a:off x="8796313" y="5424197"/>
            <a:ext cx="9114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0" name="Google Shape;390;p39"/>
          <p:cNvSpPr txBox="1"/>
          <p:nvPr/>
        </p:nvSpPr>
        <p:spPr>
          <a:xfrm>
            <a:off x="8926796" y="5076854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68%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8953292" y="5532266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>
            <a:off x="8349149" y="5607992"/>
            <a:ext cx="17973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3" name="Google Shape;393;p39"/>
          <p:cNvSpPr txBox="1"/>
          <p:nvPr/>
        </p:nvSpPr>
        <p:spPr>
          <a:xfrm>
            <a:off x="8551940" y="4883459"/>
            <a:ext cx="1447800" cy="400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Confidence Interval</a:t>
            </a:r>
            <a:endParaRPr/>
          </a:p>
        </p:txBody>
      </p:sp>
      <p:sp>
        <p:nvSpPr>
          <p:cNvPr id="395" name="Google Shape;395;p39"/>
          <p:cNvSpPr txBox="1"/>
          <p:nvPr/>
        </p:nvSpPr>
        <p:spPr>
          <a:xfrm>
            <a:off x="34288" y="1797784"/>
            <a:ext cx="1034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Confidence Interval for the Population Mean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3524862" y="2962171"/>
            <a:ext cx="3366300" cy="1170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1449" t="-31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7" name="Google Shape;397;p39"/>
          <p:cNvSpPr txBox="1"/>
          <p:nvPr/>
        </p:nvSpPr>
        <p:spPr>
          <a:xfrm>
            <a:off x="879004" y="4842826"/>
            <a:ext cx="10494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 of error is meaningful only when stated in conjunction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 probability (confidence level).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/>
        </p:nvSpPr>
        <p:spPr>
          <a:xfrm>
            <a:off x="34288" y="1797784"/>
            <a:ext cx="1034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Confidence Interval for the Population Mean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0"/>
          <p:cNvSpPr txBox="1"/>
          <p:nvPr/>
        </p:nvSpPr>
        <p:spPr>
          <a:xfrm>
            <a:off x="315344" y="2380240"/>
            <a:ext cx="6098400" cy="61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04" name="Google Shape;404;p40" descr="http://blogs.plos.org/models/files/2014/09/norm.png"/>
          <p:cNvPicPr preferRelativeResize="0"/>
          <p:nvPr/>
        </p:nvPicPr>
        <p:blipFill rotWithShape="1">
          <a:blip r:embed="rId4">
            <a:alphaModFix/>
          </a:blip>
          <a:srcRect l="15505" t="19137" r="8523" b="15792"/>
          <a:stretch/>
        </p:blipFill>
        <p:spPr>
          <a:xfrm>
            <a:off x="1078573" y="2996884"/>
            <a:ext cx="4572000" cy="31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0"/>
          <p:cNvCxnSpPr/>
          <p:nvPr/>
        </p:nvCxnSpPr>
        <p:spPr>
          <a:xfrm rot="10800000">
            <a:off x="3377266" y="3051505"/>
            <a:ext cx="0" cy="2628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p40"/>
          <p:cNvCxnSpPr/>
          <p:nvPr/>
        </p:nvCxnSpPr>
        <p:spPr>
          <a:xfrm rot="10800000">
            <a:off x="3823814" y="4150405"/>
            <a:ext cx="0" cy="15291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40"/>
          <p:cNvCxnSpPr/>
          <p:nvPr/>
        </p:nvCxnSpPr>
        <p:spPr>
          <a:xfrm>
            <a:off x="2920073" y="5015910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08" name="Google Shape;408;p40"/>
          <p:cNvCxnSpPr/>
          <p:nvPr/>
        </p:nvCxnSpPr>
        <p:spPr>
          <a:xfrm flipH="1">
            <a:off x="3457974" y="4150260"/>
            <a:ext cx="1066800" cy="850800"/>
          </a:xfrm>
          <a:prstGeom prst="curvedConnector3">
            <a:avLst>
              <a:gd name="adj1" fmla="val 100000"/>
            </a:avLst>
          </a:prstGeom>
          <a:noFill/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9" name="Google Shape;409;p40"/>
          <p:cNvSpPr txBox="1"/>
          <p:nvPr/>
        </p:nvSpPr>
        <p:spPr>
          <a:xfrm>
            <a:off x="4363776" y="3906795"/>
            <a:ext cx="1605600" cy="48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2658" t="-1249" r="-1899"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10" name="Google Shape;410;p40"/>
          <p:cNvCxnSpPr/>
          <p:nvPr/>
        </p:nvCxnSpPr>
        <p:spPr>
          <a:xfrm rot="10800000">
            <a:off x="2985227" y="4150406"/>
            <a:ext cx="0" cy="152910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1" name="Google Shape;411;p40"/>
          <p:cNvCxnSpPr/>
          <p:nvPr/>
        </p:nvCxnSpPr>
        <p:spPr>
          <a:xfrm>
            <a:off x="3367438" y="4991334"/>
            <a:ext cx="4446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2" name="Google Shape;412;p40"/>
          <p:cNvCxnSpPr/>
          <p:nvPr/>
        </p:nvCxnSpPr>
        <p:spPr>
          <a:xfrm>
            <a:off x="2934086" y="4104895"/>
            <a:ext cx="911400" cy="0"/>
          </a:xfrm>
          <a:prstGeom prst="straightConnector1">
            <a:avLst/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3" name="Google Shape;413;p40"/>
          <p:cNvSpPr txBox="1"/>
          <p:nvPr/>
        </p:nvSpPr>
        <p:spPr>
          <a:xfrm>
            <a:off x="3077251" y="3526882"/>
            <a:ext cx="76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68%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6738723" y="2223472"/>
            <a:ext cx="6098400" cy="616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15" name="Google Shape;415;p40" descr="http://blogs.plos.org/models/files/2014/09/norm.png"/>
          <p:cNvPicPr preferRelativeResize="0"/>
          <p:nvPr/>
        </p:nvPicPr>
        <p:blipFill rotWithShape="1">
          <a:blip r:embed="rId4">
            <a:alphaModFix/>
          </a:blip>
          <a:srcRect l="15505" t="19137" r="8523" b="15792"/>
          <a:stretch/>
        </p:blipFill>
        <p:spPr>
          <a:xfrm>
            <a:off x="7319605" y="2889492"/>
            <a:ext cx="4572000" cy="31724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40"/>
          <p:cNvCxnSpPr/>
          <p:nvPr/>
        </p:nvCxnSpPr>
        <p:spPr>
          <a:xfrm rot="10800000">
            <a:off x="9599591" y="2926118"/>
            <a:ext cx="0" cy="262800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40"/>
          <p:cNvCxnSpPr/>
          <p:nvPr/>
        </p:nvCxnSpPr>
        <p:spPr>
          <a:xfrm rot="10800000">
            <a:off x="8734600" y="4176407"/>
            <a:ext cx="0" cy="14283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40"/>
          <p:cNvCxnSpPr/>
          <p:nvPr/>
        </p:nvCxnSpPr>
        <p:spPr>
          <a:xfrm rot="10800000">
            <a:off x="10471932" y="4163133"/>
            <a:ext cx="15600" cy="139200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40"/>
          <p:cNvCxnSpPr/>
          <p:nvPr/>
        </p:nvCxnSpPr>
        <p:spPr>
          <a:xfrm>
            <a:off x="8702399" y="5307573"/>
            <a:ext cx="8649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p40"/>
          <p:cNvCxnSpPr/>
          <p:nvPr/>
        </p:nvCxnSpPr>
        <p:spPr>
          <a:xfrm>
            <a:off x="9516930" y="5309482"/>
            <a:ext cx="987000" cy="0"/>
          </a:xfrm>
          <a:prstGeom prst="straightConnector1">
            <a:avLst/>
          </a:prstGeom>
          <a:noFill/>
          <a:ln w="15875" cap="flat" cmpd="sng">
            <a:solidFill>
              <a:srgbClr val="99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1" name="Google Shape;421;p40"/>
          <p:cNvCxnSpPr/>
          <p:nvPr/>
        </p:nvCxnSpPr>
        <p:spPr>
          <a:xfrm rot="-5400000" flipH="1">
            <a:off x="8008257" y="4417789"/>
            <a:ext cx="1210500" cy="617100"/>
          </a:xfrm>
          <a:prstGeom prst="curvedConnector3">
            <a:avLst>
              <a:gd name="adj1" fmla="val 49999"/>
            </a:avLst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2" name="Google Shape;422;p40"/>
          <p:cNvSpPr txBox="1"/>
          <p:nvPr/>
        </p:nvSpPr>
        <p:spPr>
          <a:xfrm>
            <a:off x="7566784" y="3756388"/>
            <a:ext cx="1297500" cy="486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939" b="-12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23" name="Google Shape;423;p40"/>
          <p:cNvCxnSpPr/>
          <p:nvPr/>
        </p:nvCxnSpPr>
        <p:spPr>
          <a:xfrm>
            <a:off x="8706662" y="4237286"/>
            <a:ext cx="17973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4" name="Google Shape;424;p40"/>
          <p:cNvSpPr txBox="1"/>
          <p:nvPr/>
        </p:nvSpPr>
        <p:spPr>
          <a:xfrm>
            <a:off x="8890439" y="5859037"/>
            <a:ext cx="1447800" cy="400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5" name="Google Shape;425;p40"/>
          <p:cNvSpPr txBox="1"/>
          <p:nvPr/>
        </p:nvSpPr>
        <p:spPr>
          <a:xfrm>
            <a:off x="9536258" y="3879074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95%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Confidence Interval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1"/>
          <p:cNvPicPr preferRelativeResize="0"/>
          <p:nvPr/>
        </p:nvPicPr>
        <p:blipFill rotWithShape="1">
          <a:blip r:embed="rId3">
            <a:alphaModFix/>
          </a:blip>
          <a:srcRect l="23962" t="25110" r="48654" b="46445"/>
          <a:stretch/>
        </p:blipFill>
        <p:spPr>
          <a:xfrm>
            <a:off x="2067233" y="2118360"/>
            <a:ext cx="7342240" cy="428984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157204" y="2604925"/>
            <a:ext cx="481500" cy="1128900"/>
          </a:xfrm>
          <a:prstGeom prst="rect">
            <a:avLst/>
          </a:prstGeom>
          <a:solidFill>
            <a:srgbClr val="FFFF00">
              <a:alpha val="2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1"/>
          <p:cNvSpPr/>
          <p:nvPr/>
        </p:nvSpPr>
        <p:spPr>
          <a:xfrm>
            <a:off x="9409472" y="2593182"/>
            <a:ext cx="2527800" cy="641100"/>
          </a:xfrm>
          <a:prstGeom prst="wedgeRectCallout">
            <a:avLst>
              <a:gd name="adj1" fmla="val -160656"/>
              <a:gd name="adj2" fmla="val 44821"/>
            </a:avLst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this?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1"/>
          <p:cNvSpPr/>
          <p:nvPr/>
        </p:nvSpPr>
        <p:spPr>
          <a:xfrm>
            <a:off x="5946133" y="4145852"/>
            <a:ext cx="481500" cy="1881600"/>
          </a:xfrm>
          <a:prstGeom prst="rect">
            <a:avLst/>
          </a:prstGeom>
          <a:solidFill>
            <a:srgbClr val="FFFF00">
              <a:alpha val="2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1"/>
          <p:cNvSpPr/>
          <p:nvPr/>
        </p:nvSpPr>
        <p:spPr>
          <a:xfrm>
            <a:off x="9319198" y="4092616"/>
            <a:ext cx="2708100" cy="641100"/>
          </a:xfrm>
          <a:prstGeom prst="wedgeRectCallout">
            <a:avLst>
              <a:gd name="adj1" fmla="val -165751"/>
              <a:gd name="adj2" fmla="val 86231"/>
            </a:avLst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is it not here?</a:t>
            </a:r>
            <a:endParaRPr/>
          </a:p>
        </p:txBody>
      </p:sp>
      <p:sp>
        <p:nvSpPr>
          <p:cNvPr id="436" name="Google Shape;436;p41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Confidence Interval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                  Hypothesis Testing and Types</a:t>
            </a:r>
            <a:endParaRPr sz="42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Introduction</a:t>
            </a:r>
            <a:endParaRPr sz="4000"/>
          </a:p>
        </p:txBody>
      </p:sp>
      <p:sp>
        <p:nvSpPr>
          <p:cNvPr id="448" name="Google Shape;448;p4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77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weight of a indian man is 65 kg</a:t>
            </a:r>
            <a:endParaRPr sz="2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Introduction</a:t>
            </a:r>
            <a:endParaRPr sz="4000"/>
          </a:p>
        </p:txBody>
      </p:sp>
      <p:sp>
        <p:nvSpPr>
          <p:cNvPr id="454" name="Google Shape;454;p4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b="1" i="0" u="none" strike="noStrike">
                <a:latin typeface="Calibri"/>
                <a:ea typeface="Calibri"/>
                <a:cs typeface="Calibri"/>
                <a:sym typeface="Calibri"/>
              </a:rPr>
              <a:t>What is a Statistical Hypothesis?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i="0" u="none" strike="noStrike">
                <a:latin typeface="Calibri"/>
                <a:ea typeface="Calibri"/>
                <a:cs typeface="Calibri"/>
                <a:sym typeface="Calibri"/>
              </a:rPr>
              <a:t>A statistical hypothesis is a statement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i="0" u="none" strike="noStrike">
                <a:latin typeface="Calibri"/>
                <a:ea typeface="Calibri"/>
                <a:cs typeface="Calibri"/>
                <a:sym typeface="Calibri"/>
              </a:rPr>
              <a:t>claim about a population parameter “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Hypothesis tests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give a way of using samples to test whether or not statistical claims about population are likely to be true. </a:t>
            </a:r>
            <a:endParaRPr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b="1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b="1" i="0" u="none" strike="noStrike">
                <a:latin typeface="Calibri"/>
                <a:ea typeface="Calibri"/>
                <a:cs typeface="Calibri"/>
                <a:sym typeface="Calibri"/>
              </a:rPr>
              <a:t>Acceptance or rejection of a claims depends on evidences against claim. </a:t>
            </a:r>
            <a:endParaRPr b="1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 statistical hypothesis, sometimes called confirmatory data 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Types of Hypothesis</a:t>
            </a:r>
            <a:endParaRPr sz="4000"/>
          </a:p>
        </p:txBody>
      </p:sp>
      <p:sp>
        <p:nvSpPr>
          <p:cNvPr id="460" name="Google Shape;460;p4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Two Types of hypotheses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The NULL hypothesis, usually the most conservative.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or H</a:t>
            </a:r>
            <a:r>
              <a:rPr lang="en-US" sz="1800" baseline="-25000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: The ALTERNATIVE hypothesis, the one we are actually interested in.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In other words: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Mostly H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is considered as the statement supporting our belief in experiment but H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is considered as the statement which opposes our belief in experiment.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Both are mutually exclusive.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Types of Hypothesis</a:t>
            </a:r>
            <a:endParaRPr sz="4000"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Example 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In the National Academy of Archery, the head coach intends to improve the performance of the archers ahead of an upcoming competition.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He proposed and implemented the idea that breathing exercises and meditation before the competition could help.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He performed an experiment and he checked performance before and after experiment: </a:t>
            </a:r>
            <a:endParaRPr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2100" b="1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What Should be Null and Alternate Hypothesis?</a:t>
            </a:r>
            <a:endParaRPr sz="2100" b="1"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609600" y="4876800"/>
            <a:ext cx="106587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“Null Hypothesis”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Mean before and after experiment are similar.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“Alternative Hypothesis”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The after-experiment results are indeed very different from the pre-experiment ones.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>
            <a:spLocks noGrp="1"/>
          </p:cNvSpPr>
          <p:nvPr>
            <p:ph type="title"/>
          </p:nvPr>
        </p:nvSpPr>
        <p:spPr>
          <a:xfrm>
            <a:off x="677334" y="17902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Types of Hypothesis</a:t>
            </a:r>
            <a:endParaRPr sz="4000"/>
          </a:p>
        </p:txBody>
      </p:sp>
      <p:sp>
        <p:nvSpPr>
          <p:cNvPr id="473" name="Google Shape;473;p4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Example 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b="1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There is no increase in traffic after website changes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b="1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Alternate Hypothesis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i="0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There is a increase in traffic after website changes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Coin is fair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Alternate Hypothesis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595858"/>
                </a:solidFill>
                <a:latin typeface="Calibri"/>
                <a:ea typeface="Calibri"/>
                <a:cs typeface="Calibri"/>
                <a:sym typeface="Calibri"/>
              </a:rPr>
              <a:t>Coin is biased towards head or tail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i="0"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i="0"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5958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677334" y="82854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-392825" y="3036725"/>
            <a:ext cx="68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500"/>
              <a:buFont typeface="Calibri"/>
              <a:buAutoNum type="arabicPeriod"/>
            </a:pPr>
            <a:r>
              <a:rPr lang="en-US" sz="25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Introduction of Concepts Used in Hypothesis Testing</a:t>
            </a:r>
            <a:endParaRPr sz="25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1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8735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140"/>
              <a:buChar char="►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Probability and Probability Distribution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Type of statistics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Central Limit Theorem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Confidence interval</a:t>
            </a:r>
            <a:endParaRPr sz="2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                  Hypothesis Testing Framework</a:t>
            </a:r>
            <a:endParaRPr sz="4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Hypothesis Testing: Framework</a:t>
            </a:r>
            <a:endParaRPr sz="4000"/>
          </a:p>
        </p:txBody>
      </p:sp>
      <p:grpSp>
        <p:nvGrpSpPr>
          <p:cNvPr id="485" name="Google Shape;485;p49"/>
          <p:cNvGrpSpPr/>
          <p:nvPr/>
        </p:nvGrpSpPr>
        <p:grpSpPr>
          <a:xfrm>
            <a:off x="1101383" y="2311539"/>
            <a:ext cx="10049552" cy="3097453"/>
            <a:chOff x="4420" y="465276"/>
            <a:chExt cx="10049552" cy="3097453"/>
          </a:xfrm>
        </p:grpSpPr>
        <p:sp>
          <p:nvSpPr>
            <p:cNvPr id="486" name="Google Shape;486;p49"/>
            <p:cNvSpPr/>
            <p:nvPr/>
          </p:nvSpPr>
          <p:spPr>
            <a:xfrm>
              <a:off x="4420" y="465276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9"/>
            <p:cNvSpPr txBox="1"/>
            <p:nvPr/>
          </p:nvSpPr>
          <p:spPr>
            <a:xfrm>
              <a:off x="38382" y="499238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Define H0 and H1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2107097" y="805415"/>
              <a:ext cx="409800" cy="479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9"/>
            <p:cNvSpPr txBox="1"/>
            <p:nvPr/>
          </p:nvSpPr>
          <p:spPr>
            <a:xfrm>
              <a:off x="2107097" y="901272"/>
              <a:ext cx="286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9"/>
            <p:cNvSpPr/>
            <p:nvPr/>
          </p:nvSpPr>
          <p:spPr>
            <a:xfrm>
              <a:off x="2710070" y="465276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9"/>
            <p:cNvSpPr txBox="1"/>
            <p:nvPr/>
          </p:nvSpPr>
          <p:spPr>
            <a:xfrm>
              <a:off x="2744032" y="499238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Choose right test statistic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49"/>
            <p:cNvSpPr/>
            <p:nvPr/>
          </p:nvSpPr>
          <p:spPr>
            <a:xfrm>
              <a:off x="4812747" y="805415"/>
              <a:ext cx="409800" cy="479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9"/>
            <p:cNvSpPr txBox="1"/>
            <p:nvPr/>
          </p:nvSpPr>
          <p:spPr>
            <a:xfrm>
              <a:off x="4812747" y="901272"/>
              <a:ext cx="286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49"/>
            <p:cNvSpPr/>
            <p:nvPr/>
          </p:nvSpPr>
          <p:spPr>
            <a:xfrm>
              <a:off x="5415721" y="465276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9"/>
            <p:cNvSpPr txBox="1"/>
            <p:nvPr/>
          </p:nvSpPr>
          <p:spPr>
            <a:xfrm>
              <a:off x="5449683" y="499238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Decide level of significance (alpha:</a:t>
              </a:r>
              <a:r>
                <a:rPr lang="en-US" sz="13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α</a:t>
              </a: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) or critical value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49"/>
            <p:cNvSpPr/>
            <p:nvPr/>
          </p:nvSpPr>
          <p:spPr>
            <a:xfrm>
              <a:off x="7518398" y="805415"/>
              <a:ext cx="409800" cy="479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9"/>
            <p:cNvSpPr txBox="1"/>
            <p:nvPr/>
          </p:nvSpPr>
          <p:spPr>
            <a:xfrm>
              <a:off x="7518398" y="901272"/>
              <a:ext cx="286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8121372" y="465276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9"/>
            <p:cNvSpPr txBox="1"/>
            <p:nvPr/>
          </p:nvSpPr>
          <p:spPr>
            <a:xfrm>
              <a:off x="8155334" y="499238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Calculate P Value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9"/>
            <p:cNvSpPr/>
            <p:nvPr/>
          </p:nvSpPr>
          <p:spPr>
            <a:xfrm rot="5400000">
              <a:off x="8894718" y="1738130"/>
              <a:ext cx="385800" cy="479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9"/>
            <p:cNvSpPr txBox="1"/>
            <p:nvPr/>
          </p:nvSpPr>
          <p:spPr>
            <a:xfrm>
              <a:off x="8943890" y="1784930"/>
              <a:ext cx="2877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8121372" y="2352521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9"/>
            <p:cNvSpPr txBox="1"/>
            <p:nvPr/>
          </p:nvSpPr>
          <p:spPr>
            <a:xfrm>
              <a:off x="8155334" y="2386483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Compare P-value and </a:t>
              </a:r>
              <a:r>
                <a:rPr lang="en-US" sz="13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α</a:t>
              </a:r>
              <a:endParaRPr sz="1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 New Roman"/>
                <a:buNone/>
              </a:pPr>
              <a:r>
                <a:rPr lang="en-US" sz="13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imes New Roman"/>
                <a:buNone/>
              </a:pPr>
              <a:r>
                <a:rPr lang="en-US" sz="13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 Compare test-statistic and critical value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9"/>
            <p:cNvSpPr/>
            <p:nvPr/>
          </p:nvSpPr>
          <p:spPr>
            <a:xfrm rot="10734575">
              <a:off x="7541454" y="2717959"/>
              <a:ext cx="409874" cy="47918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9"/>
            <p:cNvSpPr txBox="1"/>
            <p:nvPr/>
          </p:nvSpPr>
          <p:spPr>
            <a:xfrm rot="-64720">
              <a:off x="7664482" y="2812489"/>
              <a:ext cx="286851" cy="2874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49"/>
            <p:cNvSpPr/>
            <p:nvPr/>
          </p:nvSpPr>
          <p:spPr>
            <a:xfrm>
              <a:off x="5415721" y="2403229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9"/>
            <p:cNvSpPr txBox="1"/>
            <p:nvPr/>
          </p:nvSpPr>
          <p:spPr>
            <a:xfrm>
              <a:off x="5449683" y="2437191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Accept or Reject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49"/>
            <p:cNvSpPr/>
            <p:nvPr/>
          </p:nvSpPr>
          <p:spPr>
            <a:xfrm rot="-10792450">
              <a:off x="4835826" y="2740558"/>
              <a:ext cx="409801" cy="479401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EC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9"/>
            <p:cNvSpPr txBox="1"/>
            <p:nvPr/>
          </p:nvSpPr>
          <p:spPr>
            <a:xfrm rot="7192">
              <a:off x="4958836" y="2836713"/>
              <a:ext cx="286801" cy="287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49"/>
            <p:cNvSpPr/>
            <p:nvPr/>
          </p:nvSpPr>
          <p:spPr>
            <a:xfrm>
              <a:off x="2710070" y="2397884"/>
              <a:ext cx="1932600" cy="1159500"/>
            </a:xfrm>
            <a:prstGeom prst="roundRect">
              <a:avLst>
                <a:gd name="adj" fmla="val 10000"/>
              </a:avLst>
            </a:prstGeom>
            <a:solidFill>
              <a:srgbClr val="E38310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9"/>
            <p:cNvSpPr txBox="1"/>
            <p:nvPr/>
          </p:nvSpPr>
          <p:spPr>
            <a:xfrm>
              <a:off x="2744032" y="2431846"/>
              <a:ext cx="1864800" cy="109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525" tIns="49525" rIns="49525" bIns="4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Interpretation</a:t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Based upon experiment we need to first develop two conditions on population data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First condition should oppose our experiment and should be defined as NULL HYPOTHESIS (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Second condition should favor our experiment (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investigator's belief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 and should be defined as ALTERNATIVE HYPOTHESIS (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0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Define H0 and H1</a:t>
            </a:r>
            <a:endParaRPr sz="4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0" i="0">
                <a:solidFill>
                  <a:srgbClr val="000000"/>
                </a:solidFill>
              </a:rPr>
              <a:t>Hypothesis are defined in 3 forms depending upon research question: 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rgbClr val="C00000"/>
                </a:solidFill>
              </a:rPr>
              <a:t>U</a:t>
            </a:r>
            <a:r>
              <a:rPr lang="en-US" sz="1800" b="1" i="0">
                <a:solidFill>
                  <a:srgbClr val="C00000"/>
                </a:solidFill>
              </a:rPr>
              <a:t>pper-tailed test : </a:t>
            </a:r>
            <a:r>
              <a:rPr lang="en-US" sz="1800">
                <a:solidFill>
                  <a:srgbClr val="000000"/>
                </a:solidFill>
              </a:rPr>
              <a:t>In this test an incre</a:t>
            </a:r>
            <a:r>
              <a:rPr lang="en-US" sz="1800" b="0" i="0">
                <a:solidFill>
                  <a:srgbClr val="000000"/>
                </a:solidFill>
              </a:rPr>
              <a:t>ase is hypothesized 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0" i="0">
                <a:solidFill>
                  <a:srgbClr val="000000"/>
                </a:solidFill>
              </a:rPr>
              <a:t>				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rgbClr val="C00000"/>
                </a:solidFill>
              </a:rPr>
              <a:t>Lower</a:t>
            </a:r>
            <a:r>
              <a:rPr lang="en-US" sz="1800" b="1" i="0">
                <a:solidFill>
                  <a:srgbClr val="C00000"/>
                </a:solidFill>
              </a:rPr>
              <a:t>-tailed test : </a:t>
            </a:r>
            <a:r>
              <a:rPr lang="en-US" sz="1800">
                <a:solidFill>
                  <a:srgbClr val="000000"/>
                </a:solidFill>
              </a:rPr>
              <a:t>In this test a decre</a:t>
            </a:r>
            <a:r>
              <a:rPr lang="en-US" sz="1800" b="0" i="0">
                <a:solidFill>
                  <a:srgbClr val="000000"/>
                </a:solidFill>
              </a:rPr>
              <a:t>ase is hypothesized  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None/>
            </a:pPr>
            <a:endParaRPr sz="1800" b="0" i="0">
              <a:solidFill>
                <a:srgbClr val="000000"/>
              </a:solidFill>
            </a:endParaRPr>
          </a:p>
          <a:p>
            <a:pPr marL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b="1">
              <a:solidFill>
                <a:srgbClr val="C00000"/>
              </a:solidFill>
            </a:endParaRPr>
          </a:p>
          <a:p>
            <a:pPr marL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1800" b="1">
                <a:solidFill>
                  <a:srgbClr val="C00000"/>
                </a:solidFill>
              </a:rPr>
              <a:t>Two-tailed test</a:t>
            </a:r>
            <a:r>
              <a:rPr lang="en-US" b="0" i="0">
                <a:solidFill>
                  <a:srgbClr val="000000"/>
                </a:solidFill>
              </a:rPr>
              <a:t>. In this test a difference is hypothesized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800"/>
          </a:p>
        </p:txBody>
      </p:sp>
      <p:sp>
        <p:nvSpPr>
          <p:cNvPr id="529" name="Google Shape;529;p51"/>
          <p:cNvSpPr txBox="1"/>
          <p:nvPr/>
        </p:nvSpPr>
        <p:spPr>
          <a:xfrm>
            <a:off x="4435578" y="2914953"/>
            <a:ext cx="60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&lt;=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&gt;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4435578" y="4175763"/>
            <a:ext cx="60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&gt;=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&lt;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1"/>
          <p:cNvSpPr txBox="1"/>
          <p:nvPr/>
        </p:nvSpPr>
        <p:spPr>
          <a:xfrm>
            <a:off x="4435578" y="5337087"/>
            <a:ext cx="609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=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μ ≠ μ </a:t>
            </a:r>
            <a:r>
              <a:rPr lang="en-US" sz="1800" b="0" i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Define H0 and H1</a:t>
            </a:r>
            <a:endParaRPr sz="4000"/>
          </a:p>
        </p:txBody>
      </p:sp>
      <p:sp>
        <p:nvSpPr>
          <p:cNvPr id="536" name="Google Shape;536;p51"/>
          <p:cNvSpPr txBox="1"/>
          <p:nvPr/>
        </p:nvSpPr>
        <p:spPr>
          <a:xfrm>
            <a:off x="6345725" y="2836100"/>
            <a:ext cx="5304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H</a:t>
            </a:r>
            <a:r>
              <a:rPr lang="en-US" sz="1700" baseline="-25000">
                <a:solidFill>
                  <a:schemeClr val="dk1"/>
                </a:solidFill>
              </a:rPr>
              <a:t>0 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weight of a indian man is less than 65 kg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6409075" y="4131500"/>
            <a:ext cx="5215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H</a:t>
            </a:r>
            <a:r>
              <a:rPr lang="en-US" sz="1700" baseline="-25000">
                <a:solidFill>
                  <a:schemeClr val="dk1"/>
                </a:solidFill>
              </a:rPr>
              <a:t>0 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weight of a indian man is more than 65 kg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 txBox="1"/>
          <p:nvPr/>
        </p:nvSpPr>
        <p:spPr>
          <a:xfrm>
            <a:off x="6421925" y="5350700"/>
            <a:ext cx="5304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H</a:t>
            </a:r>
            <a:r>
              <a:rPr lang="en-US" sz="1700" baseline="-25000">
                <a:solidFill>
                  <a:schemeClr val="dk1"/>
                </a:solidFill>
              </a:rPr>
              <a:t>0 :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weight of a indian man is  65 kg</a:t>
            </a:r>
            <a:endParaRPr sz="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Choose right test statistic</a:t>
            </a:r>
            <a:endParaRPr sz="4000"/>
          </a:p>
        </p:txBody>
      </p:sp>
      <p:sp>
        <p:nvSpPr>
          <p:cNvPr id="544" name="Google Shape;544;p52"/>
          <p:cNvSpPr txBox="1">
            <a:spLocks noGrp="1"/>
          </p:cNvSpPr>
          <p:nvPr>
            <p:ph type="body" idx="1"/>
          </p:nvPr>
        </p:nvSpPr>
        <p:spPr>
          <a:xfrm>
            <a:off x="677334" y="20843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  Common Test Statistics for Inferential Techniques: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3576933" y="4702170"/>
            <a:ext cx="629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Closely related to Sampling Distribution of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2"/>
          <p:cNvSpPr/>
          <p:nvPr/>
        </p:nvSpPr>
        <p:spPr>
          <a:xfrm>
            <a:off x="3240961" y="3882882"/>
            <a:ext cx="381000" cy="492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2"/>
          <p:cNvSpPr/>
          <p:nvPr/>
        </p:nvSpPr>
        <p:spPr>
          <a:xfrm>
            <a:off x="3229896" y="4648340"/>
            <a:ext cx="318300" cy="646200"/>
          </a:xfrm>
          <a:prstGeom prst="rightBrace">
            <a:avLst>
              <a:gd name="adj1" fmla="val 8333"/>
              <a:gd name="adj2" fmla="val 50000"/>
            </a:avLst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2"/>
          <p:cNvSpPr txBox="1"/>
          <p:nvPr/>
        </p:nvSpPr>
        <p:spPr>
          <a:xfrm>
            <a:off x="3603670" y="3958352"/>
            <a:ext cx="629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Closely related to Sampling Distribution of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</a:t>
            </a:r>
            <a:endParaRPr/>
          </a:p>
        </p:txBody>
      </p:sp>
      <p:sp>
        <p:nvSpPr>
          <p:cNvPr id="549" name="Google Shape;549;p52"/>
          <p:cNvSpPr txBox="1"/>
          <p:nvPr/>
        </p:nvSpPr>
        <p:spPr>
          <a:xfrm>
            <a:off x="685800" y="2743200"/>
            <a:ext cx="950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Inferential techniques (Hypothesis Testing) most commonly use 4 test statistics: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2"/>
          <p:cNvSpPr txBox="1"/>
          <p:nvPr/>
        </p:nvSpPr>
        <p:spPr>
          <a:xfrm>
            <a:off x="990600" y="3581400"/>
            <a:ext cx="23805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χ^2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(Chi-squared)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5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Choose right test statistic</a:t>
            </a:r>
            <a:endParaRPr sz="4000"/>
          </a:p>
        </p:txBody>
      </p:sp>
      <p:sp>
        <p:nvSpPr>
          <p:cNvPr id="559" name="Google Shape;559;p5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statistics are types of tests that should be performed to test our hypothesis. It is based upon following parameters: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known or unknown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size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of comparison (mean, variance of population/sample)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population to compare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5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5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5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5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6" name="Google Shape;56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6252" y="2819400"/>
            <a:ext cx="3510525" cy="21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5375" y="5035049"/>
            <a:ext cx="3000925" cy="155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4" descr="The Standard Normal Distribution | Examples, Explanations, Use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17477" y="2045530"/>
            <a:ext cx="4536900" cy="34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4"/>
          <p:cNvSpPr txBox="1"/>
          <p:nvPr/>
        </p:nvSpPr>
        <p:spPr>
          <a:xfrm>
            <a:off x="1119019" y="2598311"/>
            <a:ext cx="60984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Z-test is a hypothesis test in which the z-statistic follows a normal distribution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whole subject matter- inferential statistics is based on the normal distribution.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where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variance is known.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mean is required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data is large (&gt;30)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5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5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5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Z-test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Z-test</a:t>
            </a:r>
            <a:endParaRPr sz="4000"/>
          </a:p>
        </p:txBody>
      </p:sp>
      <p:sp>
        <p:nvSpPr>
          <p:cNvPr id="586" name="Google Shape;586;p55"/>
          <p:cNvSpPr txBox="1">
            <a:spLocks noGrp="1"/>
          </p:cNvSpPr>
          <p:nvPr>
            <p:ph type="body" idx="1"/>
          </p:nvPr>
        </p:nvSpPr>
        <p:spPr>
          <a:xfrm>
            <a:off x="1097280" y="1830986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0" i="0" u="none" strike="noStrike"/>
          </a:p>
        </p:txBody>
      </p:sp>
      <p:sp>
        <p:nvSpPr>
          <p:cNvPr id="587" name="Google Shape;587;p55"/>
          <p:cNvSpPr/>
          <p:nvPr/>
        </p:nvSpPr>
        <p:spPr>
          <a:xfrm>
            <a:off x="1530848" y="3427411"/>
            <a:ext cx="3592800" cy="9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88" name="Google Shape;588;p55"/>
          <p:cNvSpPr txBox="1"/>
          <p:nvPr/>
        </p:nvSpPr>
        <p:spPr>
          <a:xfrm>
            <a:off x="1423365" y="4741920"/>
            <a:ext cx="303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Distribution table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9" name="Google Shape;589;p55"/>
          <p:cNvCxnSpPr>
            <a:stCxn id="588" idx="3"/>
          </p:cNvCxnSpPr>
          <p:nvPr/>
        </p:nvCxnSpPr>
        <p:spPr>
          <a:xfrm rot="10800000" flipH="1">
            <a:off x="4454865" y="4904070"/>
            <a:ext cx="2551500" cy="22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0" name="Google Shape;590;p5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5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5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5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5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5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6" name="Google Shape;5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399" y="977150"/>
            <a:ext cx="5569500" cy="573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5"/>
          <p:cNvSpPr txBox="1"/>
          <p:nvPr/>
        </p:nvSpPr>
        <p:spPr>
          <a:xfrm>
            <a:off x="831600" y="2105200"/>
            <a:ext cx="3592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For a single population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r>
              <a:rPr lang="en-US" sz="1800">
                <a:solidFill>
                  <a:schemeClr val="dk1"/>
                </a:solidFill>
              </a:rPr>
              <a:t>: μ = μ 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Z – test for 2 samples</a:t>
            </a:r>
            <a:endParaRPr sz="4000"/>
          </a:p>
        </p:txBody>
      </p:sp>
      <p:sp>
        <p:nvSpPr>
          <p:cNvPr id="606" name="Google Shape;606;p56"/>
          <p:cNvSpPr txBox="1"/>
          <p:nvPr/>
        </p:nvSpPr>
        <p:spPr>
          <a:xfrm>
            <a:off x="6341807" y="2274378"/>
            <a:ext cx="538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samples are dependent (matched or paired samples)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7" name="Google Shape;607;p56"/>
          <p:cNvPicPr preferRelativeResize="0"/>
          <p:nvPr/>
        </p:nvPicPr>
        <p:blipFill rotWithShape="1">
          <a:blip r:embed="rId3">
            <a:alphaModFix/>
          </a:blip>
          <a:srcRect r="4406" b="49535"/>
          <a:stretch/>
        </p:blipFill>
        <p:spPr>
          <a:xfrm>
            <a:off x="2041136" y="3813710"/>
            <a:ext cx="3563252" cy="145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46260" y="3784216"/>
            <a:ext cx="2364654" cy="129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6259" y="3114708"/>
            <a:ext cx="895350" cy="30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56"/>
          <p:cNvCxnSpPr/>
          <p:nvPr/>
        </p:nvCxnSpPr>
        <p:spPr>
          <a:xfrm>
            <a:off x="6096000" y="2412877"/>
            <a:ext cx="0" cy="335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1" name="Google Shape;611;p56"/>
          <p:cNvSpPr txBox="1"/>
          <p:nvPr/>
        </p:nvSpPr>
        <p:spPr>
          <a:xfrm>
            <a:off x="1923151" y="2307583"/>
            <a:ext cx="36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samples are independent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41135" y="3120307"/>
            <a:ext cx="9906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6"/>
          <p:cNvSpPr txBox="1"/>
          <p:nvPr/>
        </p:nvSpPr>
        <p:spPr>
          <a:xfrm>
            <a:off x="455060" y="5199127"/>
            <a:ext cx="539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 comparison groups are independent or physically separate e.g. group by sex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>
            <a:off x="6183976" y="5165019"/>
            <a:ext cx="609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can arise from a single sample of participants where each participant is measured twice (possibly before and after an intervention) or from two samples that are matched on specific characteristics (e.g., siblings)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5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5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5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t-test</a:t>
            </a:r>
            <a:endParaRPr sz="4000"/>
          </a:p>
        </p:txBody>
      </p:sp>
      <p:sp>
        <p:nvSpPr>
          <p:cNvPr id="629" name="Google Shape;629;p57"/>
          <p:cNvSpPr txBox="1"/>
          <p:nvPr/>
        </p:nvSpPr>
        <p:spPr>
          <a:xfrm>
            <a:off x="1066800" y="3505200"/>
            <a:ext cx="89568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t-test is any statistical hypothesis test in which the test statistic follows a Student's t-distribution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57"/>
          <p:cNvSpPr txBox="1"/>
          <p:nvPr/>
        </p:nvSpPr>
        <p:spPr>
          <a:xfrm>
            <a:off x="1066800" y="5334000"/>
            <a:ext cx="9122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Degrees of freedom, </a:t>
            </a:r>
            <a:r>
              <a:rPr lang="en-US" sz="1800" b="1">
                <a:solidFill>
                  <a:schemeClr val="dk1"/>
                </a:solidFill>
              </a:rPr>
              <a:t>ν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of independent observations for a source of variation minus the number of independent parameters estimated in computing the variation.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estimating mean from a single sample, the DOF is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4362450"/>
            <a:ext cx="60960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7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5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57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5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5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57"/>
          <p:cNvSpPr txBox="1"/>
          <p:nvPr/>
        </p:nvSpPr>
        <p:spPr>
          <a:xfrm>
            <a:off x="1101425" y="1943250"/>
            <a:ext cx="677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where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variance is unknown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mean is required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data is also small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77334" y="82854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-392825" y="3036725"/>
            <a:ext cx="68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677325" y="1850887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2.   Hypothesis Testing Introduction and Its Type</a:t>
            </a:r>
            <a:endParaRPr sz="2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3.   Framework of Hypothesis Testing and Detailed Description</a:t>
            </a:r>
            <a:endParaRPr sz="2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369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40"/>
              <a:buChar char="►"/>
            </a:pPr>
            <a:r>
              <a:rPr lang="en-US" sz="19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Z test</a:t>
            </a:r>
            <a:endParaRPr sz="19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36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0"/>
              <a:buChar char="►"/>
            </a:pPr>
            <a:r>
              <a:rPr lang="en-US" sz="19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 test </a:t>
            </a:r>
            <a:endParaRPr sz="19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36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0"/>
              <a:buChar char="►"/>
            </a:pPr>
            <a:r>
              <a:rPr lang="en-US" sz="19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 test</a:t>
            </a:r>
            <a:endParaRPr sz="19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36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0"/>
              <a:buChar char="►"/>
            </a:pPr>
            <a:r>
              <a:rPr lang="en-US" sz="19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Chi Square test</a:t>
            </a:r>
            <a:endParaRPr sz="19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36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40"/>
              <a:buChar char="►"/>
            </a:pPr>
            <a:r>
              <a:rPr lang="en-US" sz="19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ANOVA</a:t>
            </a:r>
            <a:endParaRPr sz="19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4.  Examples</a:t>
            </a:r>
            <a:endParaRPr sz="2200" b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5.  Errors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58" descr="Student's t-distribution in Statistics - GeeksforGee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8721" y="1803306"/>
            <a:ext cx="3669741" cy="211942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8"/>
          <p:cNvSpPr txBox="1"/>
          <p:nvPr/>
        </p:nvSpPr>
        <p:spPr>
          <a:xfrm>
            <a:off x="1195350" y="2884575"/>
            <a:ext cx="104274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•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of the distribution = 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•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=              where </a:t>
            </a:r>
            <a:r>
              <a:rPr lang="en-US" sz="1800">
                <a:solidFill>
                  <a:schemeClr val="dk1"/>
                </a:solidFill>
              </a:rPr>
              <a:t>ν&gt;2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•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Variance is always greater than 1, although it is close to 1 when there are many degrees of freedom (sample size is large)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•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infinite degrees of freedom,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distribution is the same as the standard normal 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8" name="Google Shape;6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225" y="3564375"/>
            <a:ext cx="6381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8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5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58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5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5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5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t-test</a:t>
            </a:r>
            <a:endParaRPr sz="4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t-test for 2 samples</a:t>
            </a:r>
            <a:endParaRPr sz="4000"/>
          </a:p>
        </p:txBody>
      </p:sp>
      <p:sp>
        <p:nvSpPr>
          <p:cNvPr id="664" name="Google Shape;664;p59"/>
          <p:cNvSpPr txBox="1"/>
          <p:nvPr/>
        </p:nvSpPr>
        <p:spPr>
          <a:xfrm>
            <a:off x="1126737" y="2412877"/>
            <a:ext cx="36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samples are independent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Google Shape;66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678" y="3114708"/>
            <a:ext cx="9906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7332" y="3782230"/>
            <a:ext cx="3280424" cy="12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1385" y="3114708"/>
            <a:ext cx="8953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246" y="3784214"/>
            <a:ext cx="3055674" cy="1185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Google Shape;669;p59"/>
          <p:cNvCxnSpPr/>
          <p:nvPr/>
        </p:nvCxnSpPr>
        <p:spPr>
          <a:xfrm>
            <a:off x="6096000" y="2412877"/>
            <a:ext cx="0" cy="3353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0" name="Google Shape;670;p59"/>
          <p:cNvSpPr txBox="1"/>
          <p:nvPr/>
        </p:nvSpPr>
        <p:spPr>
          <a:xfrm>
            <a:off x="6341807" y="2426778"/>
            <a:ext cx="538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samples are dependent (matched or paired samples)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59"/>
          <p:cNvSpPr txBox="1"/>
          <p:nvPr/>
        </p:nvSpPr>
        <p:spPr>
          <a:xfrm>
            <a:off x="455060" y="5199127"/>
            <a:ext cx="539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 comparison groups are independent or physically separate e.g. group by sex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59"/>
          <p:cNvSpPr txBox="1"/>
          <p:nvPr/>
        </p:nvSpPr>
        <p:spPr>
          <a:xfrm>
            <a:off x="6183976" y="5165019"/>
            <a:ext cx="609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can arise from a single sample of participants where each participant is measured twice (possibly before and after an intervention) or from two samples that are matched on specific characteristics (e.g., siblings)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59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5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5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59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5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0"/>
          <p:cNvSpPr txBox="1"/>
          <p:nvPr/>
        </p:nvSpPr>
        <p:spPr>
          <a:xfrm>
            <a:off x="1097280" y="3644008"/>
            <a:ext cx="6881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Chi-Square analysis is widely used in research studies for testing hypothesis involving variance of categorical data.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0"/>
          <p:cNvSpPr txBox="1"/>
          <p:nvPr/>
        </p:nvSpPr>
        <p:spPr>
          <a:xfrm>
            <a:off x="1193389" y="5621945"/>
            <a:ext cx="6098400" cy="524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9" b="-697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685" name="Google Shape;685;p60"/>
          <p:cNvSpPr txBox="1"/>
          <p:nvPr/>
        </p:nvSpPr>
        <p:spPr>
          <a:xfrm>
            <a:off x="1163646" y="6426672"/>
            <a:ext cx="609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are used in different scenarios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60"/>
          <p:cNvSpPr txBox="1"/>
          <p:nvPr/>
        </p:nvSpPr>
        <p:spPr>
          <a:xfrm>
            <a:off x="4133150" y="4879700"/>
            <a:ext cx="65148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O is the observed frequency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 the expected frequency.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60"/>
          <p:cNvPicPr preferRelativeResize="0"/>
          <p:nvPr/>
        </p:nvPicPr>
        <p:blipFill rotWithShape="1">
          <a:blip r:embed="rId4">
            <a:alphaModFix/>
          </a:blip>
          <a:srcRect t="18474" b="37788"/>
          <a:stretch/>
        </p:blipFill>
        <p:spPr>
          <a:xfrm>
            <a:off x="1109325" y="4719800"/>
            <a:ext cx="3095625" cy="64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0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6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6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4" name="Google Shape;69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100" y="976300"/>
            <a:ext cx="5829750" cy="11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3600" y="1926600"/>
            <a:ext cx="4572925" cy="248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6" name="Google Shape;696;p60"/>
          <p:cNvCxnSpPr/>
          <p:nvPr/>
        </p:nvCxnSpPr>
        <p:spPr>
          <a:xfrm rot="10800000">
            <a:off x="11435500" y="4345275"/>
            <a:ext cx="0" cy="611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97" name="Google Shape;697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4189" y="5098175"/>
            <a:ext cx="4547008" cy="17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0"/>
          <p:cNvSpPr txBox="1"/>
          <p:nvPr/>
        </p:nvSpPr>
        <p:spPr>
          <a:xfrm>
            <a:off x="1097550" y="2256663"/>
            <a:ext cx="6290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used where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of variance is required (given 1 population)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independence of two categorical variables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1" descr="https://onlinecourses.science.psu.edu/stat504/sites/onlinecourses.science.psu.edu.stat504/files/lesson01/chisqs.gif"/>
          <p:cNvPicPr preferRelativeResize="0"/>
          <p:nvPr/>
        </p:nvPicPr>
        <p:blipFill rotWithShape="1">
          <a:blip r:embed="rId3">
            <a:alphaModFix/>
          </a:blip>
          <a:srcRect t="3966" r="6725" b="3994"/>
          <a:stretch/>
        </p:blipFill>
        <p:spPr>
          <a:xfrm>
            <a:off x="8313757" y="1910784"/>
            <a:ext cx="3183773" cy="314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740760"/>
            <a:ext cx="1104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1"/>
          <p:cNvSpPr txBox="1"/>
          <p:nvPr/>
        </p:nvSpPr>
        <p:spPr>
          <a:xfrm>
            <a:off x="838200" y="2743200"/>
            <a:ext cx="8790600" cy="19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where ν represents the degrees of freedom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the DOF this distribution gradually becomes approximately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for large ν.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Degree of Freedom :  number of categories - 1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2" name="Google Shape;71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100" y="976300"/>
            <a:ext cx="5829750" cy="11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2"/>
          <p:cNvSpPr txBox="1"/>
          <p:nvPr/>
        </p:nvSpPr>
        <p:spPr>
          <a:xfrm>
            <a:off x="990600" y="2514600"/>
            <a:ext cx="98655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test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goodness of fit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testing where observations of any event are compared with proposed probability distribution e.g. to check whether a car arrival at toll station follows Poisson distribution or not.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test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two variables.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testing where we test whether two categorical (nominal) variables are  independent on each other e.g. win/lose (results) of a casino machine are dependent on table host or not.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variance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a single population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testing where we compare variance of observations of some event w.r.t. a specific value.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6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6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6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6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6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00" y="976300"/>
            <a:ext cx="5829750" cy="11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2"/>
          <p:cNvSpPr txBox="1"/>
          <p:nvPr/>
        </p:nvSpPr>
        <p:spPr>
          <a:xfrm>
            <a:off x="1016325" y="1960500"/>
            <a:ext cx="550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chi square 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F test</a:t>
            </a:r>
            <a:endParaRPr sz="4000"/>
          </a:p>
        </p:txBody>
      </p:sp>
      <p:pic>
        <p:nvPicPr>
          <p:cNvPr id="731" name="Google Shape;7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808625"/>
            <a:ext cx="4381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3"/>
          <p:cNvSpPr txBox="1"/>
          <p:nvPr/>
        </p:nvSpPr>
        <p:spPr>
          <a:xfrm>
            <a:off x="1084250" y="2783600"/>
            <a:ext cx="107085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was useful in testing hypotheses about a single population variance.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we want to test hypotheses about difference in variances of two populations: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6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6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6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6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6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63"/>
          <p:cNvSpPr txBox="1"/>
          <p:nvPr/>
        </p:nvSpPr>
        <p:spPr>
          <a:xfrm>
            <a:off x="1084250" y="4346150"/>
            <a:ext cx="98490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variance of 2 stocks the same?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parts manufactured in 2 shifts or on 2 different machines or in 2 batches have the same variance or not?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64"/>
          <p:cNvSpPr txBox="1"/>
          <p:nvPr/>
        </p:nvSpPr>
        <p:spPr>
          <a:xfrm>
            <a:off x="1097280" y="1548269"/>
            <a:ext cx="10058400" cy="51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F 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for equality of variances.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ANOVA (Analysis of variance).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variances are equal, the ratio of the variances will be close to 1.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64"/>
          <p:cNvSpPr txBox="1"/>
          <p:nvPr/>
        </p:nvSpPr>
        <p:spPr>
          <a:xfrm>
            <a:off x="1731606" y="2262514"/>
            <a:ext cx="6098400" cy="1250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746" name="Google Shape;746;p6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6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6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6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6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6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6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F test</a:t>
            </a:r>
            <a:endParaRPr sz="4000"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650" y="1740488"/>
            <a:ext cx="4497525" cy="33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ANOVA</a:t>
            </a:r>
            <a:endParaRPr sz="4000"/>
          </a:p>
        </p:txBody>
      </p:sp>
      <p:sp>
        <p:nvSpPr>
          <p:cNvPr id="759" name="Google Shape;759;p65"/>
          <p:cNvSpPr txBox="1"/>
          <p:nvPr/>
        </p:nvSpPr>
        <p:spPr>
          <a:xfrm>
            <a:off x="1097275" y="2562350"/>
            <a:ext cx="101730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ANOVA (Analysis of Variances) 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ANOVA compares the variation between to the variation within groups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technique is part of the domain called “Experimental Designs”. This helps in establishing in a precise fashion the Cause - Effect relation amongst variables.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 : categorical variables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Effect:  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variables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Thumb rule to choose ANOVA is when we compare mean of more than 2 population.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6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6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6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6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ANOVA</a:t>
            </a:r>
            <a:endParaRPr sz="4000"/>
          </a:p>
        </p:txBody>
      </p:sp>
      <p:sp>
        <p:nvSpPr>
          <p:cNvPr id="771" name="Google Shape;771;p66"/>
          <p:cNvSpPr txBox="1"/>
          <p:nvPr/>
        </p:nvSpPr>
        <p:spPr>
          <a:xfrm>
            <a:off x="1097275" y="2181350"/>
            <a:ext cx="10173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6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6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6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6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6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66"/>
          <p:cNvSpPr txBox="1"/>
          <p:nvPr/>
        </p:nvSpPr>
        <p:spPr>
          <a:xfrm>
            <a:off x="957550" y="2259375"/>
            <a:ext cx="11138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A supermarket is interested in knowing whether it should go for a quarter-page, half-page, or a full-page advertisement for a Product. In order to choose the size of the advertisement that will bring in the most store traffic, the supermarket can use ANOVA technique. We are trying to establish a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cause-effect relationship between store traffic and the various sizes of advertisement.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66"/>
          <p:cNvPicPr preferRelativeResize="0"/>
          <p:nvPr/>
        </p:nvPicPr>
        <p:blipFill rotWithShape="1">
          <a:blip r:embed="rId3">
            <a:alphaModFix/>
          </a:blip>
          <a:srcRect r="51491"/>
          <a:stretch/>
        </p:blipFill>
        <p:spPr>
          <a:xfrm>
            <a:off x="2515500" y="3881250"/>
            <a:ext cx="41111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67" descr="F-distribution - source code in Basic - ECste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3441" y="1968192"/>
            <a:ext cx="4276186" cy="303583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7"/>
          <p:cNvSpPr txBox="1"/>
          <p:nvPr/>
        </p:nvSpPr>
        <p:spPr>
          <a:xfrm>
            <a:off x="1066800" y="2362200"/>
            <a:ext cx="57507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test statistic used is F-statistic.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𝑇𝑜𝑡𝑎𝑙 𝑆𝑢𝑚 𝑜𝑓 𝑆𝑞𝑢𝑎𝑟𝑒𝑠 of variations 𝑊𝑖𝑡ℎ𝑖𝑛 individual group = SSW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𝑇𝑜𝑡𝑎𝑙 𝑆𝑢𝑚 𝑜𝑓 𝑆𝑞𝑢𝑎𝑟𝑒𝑠 variations between group = SSB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600" y="2747700"/>
            <a:ext cx="250507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7"/>
          <p:cNvSpPr txBox="1"/>
          <p:nvPr/>
        </p:nvSpPr>
        <p:spPr>
          <a:xfrm>
            <a:off x="990600" y="5257800"/>
            <a:ext cx="83454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degrees of freedom,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mn-1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m(n-1)+(m-1)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= total groups and n = total members in each group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7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6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6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67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6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3" name="Google Shape;793;p6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6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ANOVA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Distribution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Histogram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4709700" y="216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PMF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7287650" y="2160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PDF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25" y="2862550"/>
            <a:ext cx="3384675" cy="26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300" y="2868875"/>
            <a:ext cx="2931625" cy="24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2325" y="2991075"/>
            <a:ext cx="2628725" cy="2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4039500" y="5333275"/>
            <a:ext cx="37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( Discrete Probability Distribution)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7581050" y="5285575"/>
            <a:ext cx="380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( Continuous probability Distribution)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8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6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68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6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6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68"/>
          <p:cNvSpPr txBox="1"/>
          <p:nvPr/>
        </p:nvSpPr>
        <p:spPr>
          <a:xfrm>
            <a:off x="330500" y="2263975"/>
            <a:ext cx="10956300" cy="47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Two types of ANOVA are used :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8608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►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one-way ANOVA evaluates the impact of a sole factor on a sole response variable.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8608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►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two-way ANOVA is an extension of the one-way ANOVA. With a one-way, you have one independent variable affecting a dependent variable. With a two-way ANOVA, there are two independents.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8608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►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example, a two-way ANOVA allows a company to compare worker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productivity based on two independent variables, such as salary and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gender. It is utilized to observe the interaction between the two factors 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just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 tests the effect of two factors at the same time.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6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ANOVA</a:t>
            </a:r>
            <a:endParaRPr sz="4000"/>
          </a:p>
        </p:txBody>
      </p:sp>
      <p:pic>
        <p:nvPicPr>
          <p:cNvPr id="807" name="Google Shape;8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13" y="4823225"/>
            <a:ext cx="39338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9"/>
          <p:cNvSpPr txBox="1">
            <a:spLocks noGrp="1"/>
          </p:cNvSpPr>
          <p:nvPr>
            <p:ph type="body" idx="1"/>
          </p:nvPr>
        </p:nvSpPr>
        <p:spPr>
          <a:xfrm>
            <a:off x="677323" y="1017600"/>
            <a:ext cx="101634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1"/>
                </a:solidFill>
              </a:rPr>
              <a:t>Tree Diagram Taxonomy of Inferential Techniques</a:t>
            </a:r>
            <a:endParaRPr sz="3400">
              <a:solidFill>
                <a:schemeClr val="accent1"/>
              </a:solidFill>
            </a:endParaRPr>
          </a:p>
        </p:txBody>
      </p:sp>
      <p:pic>
        <p:nvPicPr>
          <p:cNvPr id="813" name="Google Shape;813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316" y="2236656"/>
            <a:ext cx="5127598" cy="402336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9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6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6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69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6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6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0"/>
          <p:cNvSpPr txBox="1">
            <a:spLocks noGrp="1"/>
          </p:cNvSpPr>
          <p:nvPr>
            <p:ph type="body" idx="1"/>
          </p:nvPr>
        </p:nvSpPr>
        <p:spPr>
          <a:xfrm>
            <a:off x="677334" y="12461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377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Average weight of a indian man is 65 kg</a:t>
            </a:r>
            <a:endParaRPr sz="2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(say z value is 60)</a:t>
            </a:r>
            <a:endParaRPr sz="2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90% confidence level (10% significance level) it is true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 95% confidence level (5% significance level) it is false</a:t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0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7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7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7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Decide level of significance</a:t>
            </a:r>
            <a:endParaRPr sz="4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Decide level of significance</a:t>
            </a:r>
            <a:endParaRPr sz="4000"/>
          </a:p>
        </p:txBody>
      </p:sp>
      <p:sp>
        <p:nvSpPr>
          <p:cNvPr id="837" name="Google Shape;837;p7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 i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The significance level (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n-US" sz="1800" i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) is minimu</a:t>
            </a:r>
            <a:r>
              <a:rPr lang="en-US" sz="18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m probability that our sample statistics will have, </a:t>
            </a:r>
            <a:endParaRPr sz="180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given </a:t>
            </a:r>
            <a:r>
              <a:rPr lang="en-US" sz="180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8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 is true.  </a:t>
            </a: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Pmin (statistics/ H</a:t>
            </a:r>
            <a:r>
              <a:rPr lang="en-US" b="1" baseline="-25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True)</a:t>
            </a: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In Other words, if probability of sample statistics is lower than significance level then </a:t>
            </a:r>
            <a:endParaRPr sz="180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we consider our null hypothesis to be false and hence we reject it. </a:t>
            </a:r>
            <a:endParaRPr sz="180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It also indicates only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% of the time we make the mistake of rejecting the null </a:t>
            </a:r>
            <a:endParaRPr sz="180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hypothesis when it is true.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7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7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7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7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Google Shape;842;p7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7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4" name="Google Shape;8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350" y="2160600"/>
            <a:ext cx="3383650" cy="28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Decide level of significance</a:t>
            </a:r>
            <a:endParaRPr sz="4000"/>
          </a:p>
        </p:txBody>
      </p:sp>
      <p:sp>
        <p:nvSpPr>
          <p:cNvPr id="853" name="Google Shape;853;p7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sz="1800" i="0" u="none" strike="noStrike">
                <a:latin typeface="Calibri"/>
                <a:ea typeface="Calibri"/>
                <a:cs typeface="Calibri"/>
                <a:sym typeface="Calibri"/>
              </a:rPr>
              <a:t>When the value of the level of significance is not specified in a problem, it is a convention to set the value equal to 0.05. </a:t>
            </a:r>
            <a:endParaRPr sz="1800" i="0" u="none" strike="noStrike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can also decide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critical value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of test-statistics based upon alpha. This critical value approach is also used in hypothesis testing. It is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compared against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test-statistics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7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7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7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7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7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7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0" name="Google Shape;8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350" y="2160600"/>
            <a:ext cx="3383650" cy="28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Determine P Value</a:t>
            </a:r>
            <a:endParaRPr sz="3400"/>
          </a:p>
        </p:txBody>
      </p:sp>
      <p:sp>
        <p:nvSpPr>
          <p:cNvPr id="869" name="Google Shape;869;p73"/>
          <p:cNvSpPr txBox="1">
            <a:spLocks noGrp="1"/>
          </p:cNvSpPr>
          <p:nvPr>
            <p:ph type="body" idx="1"/>
          </p:nvPr>
        </p:nvSpPr>
        <p:spPr>
          <a:xfrm>
            <a:off x="1097280" y="2116389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value is used in </a:t>
            </a:r>
            <a:r>
              <a:rPr lang="en-US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 testing</a:t>
            </a: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to help you </a:t>
            </a:r>
            <a:r>
              <a:rPr lang="en-US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or reject the null hypothesis</a:t>
            </a: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 value is the evidence </a:t>
            </a:r>
            <a:r>
              <a:rPr lang="en-US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 </a:t>
            </a:r>
            <a:r>
              <a:rPr lang="en-US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 hypothesis</a:t>
            </a: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It shows that how</a:t>
            </a:r>
            <a:endParaRPr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probable are my sample results similar to claims made in null hypothesis.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the probability of getting the current results from sample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being null hypothesis is true.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 (statistics/ H</a:t>
            </a:r>
            <a:r>
              <a:rPr lang="en-US" b="1" baseline="-25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True)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Simply, </a:t>
            </a:r>
            <a:r>
              <a:rPr lang="en-US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smaller the p-value, the stronger the evidence that you should reject the null hypothesis.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7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1" name="Google Shape;871;p7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2" name="Google Shape;872;p7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3" name="Google Shape;873;p73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73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73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73"/>
          <p:cNvPicPr preferRelativeResize="0"/>
          <p:nvPr/>
        </p:nvPicPr>
        <p:blipFill rotWithShape="1">
          <a:blip r:embed="rId3">
            <a:alphaModFix/>
          </a:blip>
          <a:srcRect l="18022" t="21922" r="46533" b="31817"/>
          <a:stretch/>
        </p:blipFill>
        <p:spPr>
          <a:xfrm>
            <a:off x="8665423" y="3578249"/>
            <a:ext cx="3321050" cy="24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Determine P Value</a:t>
            </a:r>
            <a:endParaRPr/>
          </a:p>
        </p:txBody>
      </p:sp>
      <p:sp>
        <p:nvSpPr>
          <p:cNvPr id="885" name="Google Shape;885;p7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20000"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i="0" u="none" strike="noStrike">
              <a:solidFill>
                <a:srgbClr val="000000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rgbClr val="000000"/>
                </a:solidFill>
              </a:rPr>
              <a:t>1. Calculate test – statistics based upon type of test that we have chosen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0" i="0" u="none" strike="noStrike">
              <a:solidFill>
                <a:srgbClr val="000000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2. If test requires degree of freedom, find DOF for test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000000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3. Use respective probability distribution table for chosen test 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and determine p-value based upon </a:t>
            </a:r>
            <a:r>
              <a:rPr lang="en-US">
                <a:solidFill>
                  <a:srgbClr val="000000"/>
                </a:solidFill>
              </a:rPr>
              <a:t>sample</a:t>
            </a:r>
            <a:r>
              <a:rPr lang="en-US" sz="1800">
                <a:solidFill>
                  <a:srgbClr val="000000"/>
                </a:solidFill>
              </a:rPr>
              <a:t>-statistics.</a:t>
            </a:r>
            <a:endParaRPr sz="1800" b="0" i="0" u="none" strike="noStrike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0" i="0" u="none" strike="noStrike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</p:txBody>
      </p:sp>
      <p:pic>
        <p:nvPicPr>
          <p:cNvPr id="886" name="Google Shape;886;p74" descr="P-Value and Statistical Significance | Simply Psych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865" y="3207154"/>
            <a:ext cx="4304424" cy="2686972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7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7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7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7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7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7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74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74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74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Determine P Value</a:t>
            </a:r>
            <a:endParaRPr sz="4000"/>
          </a:p>
        </p:txBody>
      </p:sp>
      <p:sp>
        <p:nvSpPr>
          <p:cNvPr id="904" name="Google Shape;904;p75"/>
          <p:cNvSpPr txBox="1"/>
          <p:nvPr/>
        </p:nvSpPr>
        <p:spPr>
          <a:xfrm>
            <a:off x="1009621" y="2952588"/>
            <a:ext cx="2249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1800" b="1" i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pper-tailed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probability that </a:t>
            </a: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greater than your test statistic</a:t>
            </a:r>
            <a:endParaRPr sz="1800" b="1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75"/>
          <p:cNvSpPr txBox="1"/>
          <p:nvPr/>
        </p:nvSpPr>
        <p:spPr>
          <a:xfrm>
            <a:off x="4789539" y="2966234"/>
            <a:ext cx="2249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Lower</a:t>
            </a:r>
            <a:r>
              <a:rPr lang="en-US" sz="1800" b="1" i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-tailed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probability that </a:t>
            </a: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less than your test statistic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75"/>
          <p:cNvSpPr txBox="1"/>
          <p:nvPr/>
        </p:nvSpPr>
        <p:spPr>
          <a:xfrm>
            <a:off x="8095208" y="2956144"/>
            <a:ext cx="2972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800" b="1" i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wo-tailed test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the probability that </a:t>
            </a: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1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beyond your test statistic and double it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75"/>
          <p:cNvSpPr txBox="1">
            <a:spLocks noGrp="1"/>
          </p:cNvSpPr>
          <p:nvPr>
            <p:ph type="body" idx="1"/>
          </p:nvPr>
        </p:nvSpPr>
        <p:spPr>
          <a:xfrm>
            <a:off x="1141528" y="2351248"/>
            <a:ext cx="10058400" cy="13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0">
                <a:solidFill>
                  <a:schemeClr val="dk1"/>
                </a:solidFill>
              </a:rPr>
              <a:t>p-value determination differs for upper tail , lower tail and two-tailed test</a:t>
            </a:r>
            <a:endParaRPr/>
          </a:p>
        </p:txBody>
      </p:sp>
      <p:pic>
        <p:nvPicPr>
          <p:cNvPr id="908" name="Google Shape;90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9621" y="4674501"/>
            <a:ext cx="2767993" cy="158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018" y="4561180"/>
            <a:ext cx="28479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75"/>
          <p:cNvPicPr preferRelativeResize="0"/>
          <p:nvPr/>
        </p:nvPicPr>
        <p:blipFill rotWithShape="1">
          <a:blip r:embed="rId5">
            <a:alphaModFix/>
          </a:blip>
          <a:srcRect l="33990" t="29238" r="37218" b="38918"/>
          <a:stretch/>
        </p:blipFill>
        <p:spPr>
          <a:xfrm>
            <a:off x="7685507" y="4331507"/>
            <a:ext cx="3189128" cy="198315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5"/>
          <p:cNvSpPr txBox="1"/>
          <p:nvPr/>
        </p:nvSpPr>
        <p:spPr>
          <a:xfrm>
            <a:off x="1023540" y="1795329"/>
            <a:ext cx="60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P- value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2" name="Google Shape;912;p75"/>
          <p:cNvCxnSpPr/>
          <p:nvPr/>
        </p:nvCxnSpPr>
        <p:spPr>
          <a:xfrm>
            <a:off x="5294671" y="5766619"/>
            <a:ext cx="0" cy="294900"/>
          </a:xfrm>
          <a:prstGeom prst="straightConnector1">
            <a:avLst/>
          </a:prstGeom>
          <a:noFill/>
          <a:ln w="12700" cap="flat" cmpd="sng">
            <a:solidFill>
              <a:srgbClr val="ACC8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3" name="Google Shape;913;p7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4" name="Google Shape;914;p7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5" name="Google Shape;915;p7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7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7" name="Google Shape;917;p7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8" name="Google Shape;918;p7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Google Shape;919;p75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0" name="Google Shape;920;p75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75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75"/>
          <p:cNvSpPr txBox="1"/>
          <p:nvPr/>
        </p:nvSpPr>
        <p:spPr>
          <a:xfrm>
            <a:off x="1141525" y="6283500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r>
              <a:rPr lang="en-US" sz="1800">
                <a:solidFill>
                  <a:schemeClr val="dk1"/>
                </a:solidFill>
              </a:rPr>
              <a:t>: μ &lt;= μ 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923" name="Google Shape;923;p75"/>
          <p:cNvSpPr txBox="1"/>
          <p:nvPr/>
        </p:nvSpPr>
        <p:spPr>
          <a:xfrm>
            <a:off x="5180125" y="6283500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r>
              <a:rPr lang="en-US" sz="1800">
                <a:solidFill>
                  <a:schemeClr val="dk1"/>
                </a:solidFill>
              </a:rPr>
              <a:t>: μ &gt;= μ 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924" name="Google Shape;924;p75"/>
          <p:cNvSpPr txBox="1"/>
          <p:nvPr/>
        </p:nvSpPr>
        <p:spPr>
          <a:xfrm>
            <a:off x="8380525" y="6207300"/>
            <a:ext cx="16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H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r>
              <a:rPr lang="en-US" sz="1800">
                <a:solidFill>
                  <a:schemeClr val="dk1"/>
                </a:solidFill>
              </a:rPr>
              <a:t>: μ = μ 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Comparison of results</a:t>
            </a:r>
            <a:endParaRPr/>
          </a:p>
        </p:txBody>
      </p:sp>
      <p:sp>
        <p:nvSpPr>
          <p:cNvPr id="933" name="Google Shape;933;p7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►"/>
            </a:pPr>
            <a:r>
              <a:rPr lang="en-US" b="1"/>
              <a:t>P-value approach :  </a:t>
            </a:r>
            <a:r>
              <a:rPr lang="en-US"/>
              <a:t>Compare p value to alpha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►"/>
            </a:pPr>
            <a:r>
              <a:rPr lang="en-US" b="1"/>
              <a:t>critical-value approach :  </a:t>
            </a:r>
            <a:r>
              <a:rPr lang="en-US"/>
              <a:t>Compare test static value to critical value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</p:txBody>
      </p:sp>
      <p:sp>
        <p:nvSpPr>
          <p:cNvPr id="934" name="Google Shape;934;p7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7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7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76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76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76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7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Decision Making</a:t>
            </a:r>
            <a:endParaRPr sz="4000"/>
          </a:p>
        </p:txBody>
      </p:sp>
      <p:sp>
        <p:nvSpPr>
          <p:cNvPr id="948" name="Google Shape;948;p7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b="1"/>
              <a:t>P-value approach :  </a:t>
            </a:r>
            <a:r>
              <a:rPr lang="en-US"/>
              <a:t>if p value is less than level of significance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than reject  the null hypothesis else do not reject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null hypothesis.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b="1"/>
              <a:t>critical-value approach : </a:t>
            </a:r>
            <a:r>
              <a:rPr lang="en-US"/>
              <a:t> Depends on type of test we need to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decide rejection or acceptance of null hypothesis.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</p:txBody>
      </p:sp>
      <p:pic>
        <p:nvPicPr>
          <p:cNvPr id="949" name="Google Shape;949;p77" descr="P-Value and Statistical Significance | Simply Psycholog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9930" y="2897438"/>
            <a:ext cx="4304424" cy="2686972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7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7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7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77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77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77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Probability Distribution</a:t>
            </a:r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Example of continuous probability distribution</a:t>
            </a:r>
            <a:endParaRPr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Normal  Distribution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Student’s T probability Distribution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Chi square Distribution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 - Distribution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</a:rPr>
              <a:t>U</a:t>
            </a:r>
            <a:r>
              <a:rPr lang="en-US" sz="1800" b="1" i="0">
                <a:solidFill>
                  <a:srgbClr val="C00000"/>
                </a:solidFill>
              </a:rPr>
              <a:t>pper-tailed test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1" name="Google Shape;96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973" y="3336036"/>
            <a:ext cx="38671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8"/>
          <p:cNvSpPr txBox="1"/>
          <p:nvPr/>
        </p:nvSpPr>
        <p:spPr>
          <a:xfrm>
            <a:off x="7403690" y="2416539"/>
            <a:ext cx="43950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rejections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(Considering z test , alpha = 0.05 </a:t>
            </a:r>
            <a:endParaRPr sz="1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 critical value = 1.645)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Z </a:t>
            </a:r>
            <a:r>
              <a:rPr lang="en-US" sz="1800" b="0" i="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1.645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p </a:t>
            </a:r>
            <a:r>
              <a:rPr lang="en-US"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8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7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7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7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Decision Making</a:t>
            </a:r>
            <a:endParaRPr sz="4000"/>
          </a:p>
        </p:txBody>
      </p:sp>
      <p:sp>
        <p:nvSpPr>
          <p:cNvPr id="967" name="Google Shape;967;p78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78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78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</a:rPr>
              <a:t>Lower</a:t>
            </a:r>
            <a:r>
              <a:rPr lang="en-US" sz="1800" b="1" i="0">
                <a:solidFill>
                  <a:srgbClr val="C00000"/>
                </a:solidFill>
              </a:rPr>
              <a:t>-tailed test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79"/>
          <p:cNvSpPr txBox="1"/>
          <p:nvPr/>
        </p:nvSpPr>
        <p:spPr>
          <a:xfrm>
            <a:off x="7403690" y="2328051"/>
            <a:ext cx="43950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rejections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(Considering z test , alpha = 0.05 and critical value = 1.645)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 </a:t>
            </a:r>
            <a:r>
              <a:rPr lang="en-US" sz="1800" b="0" i="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-1.645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p </a:t>
            </a:r>
            <a:r>
              <a:rPr lang="en-US"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6" name="Google Shape;976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8147" y="3043391"/>
            <a:ext cx="39147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9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7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7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79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79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79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7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Decision Making</a:t>
            </a:r>
            <a:endParaRPr sz="4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</a:rPr>
              <a:t>Two</a:t>
            </a:r>
            <a:r>
              <a:rPr lang="en-US" sz="1800" b="1" i="0">
                <a:solidFill>
                  <a:srgbClr val="C00000"/>
                </a:solidFill>
              </a:rPr>
              <a:t>-tailed test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80"/>
          <p:cNvSpPr txBox="1"/>
          <p:nvPr/>
        </p:nvSpPr>
        <p:spPr>
          <a:xfrm>
            <a:off x="7403690" y="2328051"/>
            <a:ext cx="43950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Rules for rejections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(Considering z test , alpha = 0.05 and critical value = 1.645)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 </a:t>
            </a:r>
            <a:r>
              <a:rPr lang="en-US" sz="1800" b="0" i="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-1.960 or if Z </a:t>
            </a:r>
            <a:r>
              <a:rPr lang="en-US" sz="1800" b="0" i="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1.960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Reject H</a:t>
            </a:r>
            <a:r>
              <a:rPr lang="en-US" sz="1800" b="0" i="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if p </a:t>
            </a:r>
            <a:r>
              <a:rPr lang="en-US" sz="18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lang="en-US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0.025 or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α/2)</a:t>
            </a:r>
            <a:endParaRPr sz="1800" b="0" i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0" name="Google Shape;990;p80"/>
          <p:cNvPicPr preferRelativeResize="0"/>
          <p:nvPr/>
        </p:nvPicPr>
        <p:blipFill rotWithShape="1">
          <a:blip r:embed="rId3">
            <a:alphaModFix/>
          </a:blip>
          <a:srcRect l="33990" t="29238" r="37218" b="38918"/>
          <a:stretch/>
        </p:blipFill>
        <p:spPr>
          <a:xfrm>
            <a:off x="1327355" y="2831691"/>
            <a:ext cx="4277031" cy="265966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0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8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8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8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Decision Making</a:t>
            </a:r>
            <a:endParaRPr sz="4000"/>
          </a:p>
        </p:txBody>
      </p:sp>
      <p:sp>
        <p:nvSpPr>
          <p:cNvPr id="995" name="Google Shape;995;p80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80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80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Interpretation</a:t>
            </a:r>
            <a:endParaRPr sz="4000"/>
          </a:p>
        </p:txBody>
      </p:sp>
      <p:sp>
        <p:nvSpPr>
          <p:cNvPr id="1006" name="Google Shape;1006;p81"/>
          <p:cNvSpPr txBox="1">
            <a:spLocks noGrp="1"/>
          </p:cNvSpPr>
          <p:nvPr>
            <p:ph type="body" idx="1"/>
          </p:nvPr>
        </p:nvSpPr>
        <p:spPr>
          <a:xfrm>
            <a:off x="1021080" y="2379134"/>
            <a:ext cx="10058400" cy="15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Reject Null hypothesis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evidences are not enough to accept null hypothesis at given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confidence level then we reject null hypothesis . We also say that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obtained are statistically significant.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450"/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5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5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SzPts val="5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7" name="Google Shape;1007;p81"/>
          <p:cNvPicPr preferRelativeResize="0"/>
          <p:nvPr/>
        </p:nvPicPr>
        <p:blipFill rotWithShape="1">
          <a:blip r:embed="rId3">
            <a:alphaModFix/>
          </a:blip>
          <a:srcRect l="18022" t="21922" r="46533" b="31817"/>
          <a:stretch/>
        </p:blipFill>
        <p:spPr>
          <a:xfrm>
            <a:off x="7326863" y="3330366"/>
            <a:ext cx="3918781" cy="287555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81"/>
          <p:cNvSpPr txBox="1"/>
          <p:nvPr/>
        </p:nvSpPr>
        <p:spPr>
          <a:xfrm>
            <a:off x="1021080" y="5019745"/>
            <a:ext cx="609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“The results obtained from the sample is an extremity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population distribution (an extremely rare event),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hence there is a good chance it may belong to some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distribution (as shown below).”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81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8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8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81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81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81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1"/>
              <a:t>Fail to reject Null hypothesis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If evidences are enough at given confidence level then we fail to reject null hypothesis 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We also say that  results obtained are not significant.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i="1">
              <a:solidFill>
                <a:srgbClr val="333333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/>
          </a:p>
        </p:txBody>
      </p:sp>
      <p:pic>
        <p:nvPicPr>
          <p:cNvPr id="1023" name="Google Shape;1023;p82"/>
          <p:cNvPicPr preferRelativeResize="0"/>
          <p:nvPr/>
        </p:nvPicPr>
        <p:blipFill rotWithShape="1">
          <a:blip r:embed="rId3">
            <a:alphaModFix/>
          </a:blip>
          <a:srcRect l="21774" t="26901" r="48589" b="31818"/>
          <a:stretch/>
        </p:blipFill>
        <p:spPr>
          <a:xfrm>
            <a:off x="6702311" y="3420534"/>
            <a:ext cx="3613353" cy="282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2"/>
          <p:cNvSpPr txBox="1"/>
          <p:nvPr/>
        </p:nvSpPr>
        <p:spPr>
          <a:xfrm>
            <a:off x="1097280" y="4467688"/>
            <a:ext cx="609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None/>
            </a:pPr>
            <a:r>
              <a:rPr lang="en-US" sz="18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“obtained results are more likely to be part of the same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None/>
            </a:pPr>
            <a:r>
              <a:rPr lang="en-US" sz="18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population distribution than being a part of some other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None/>
            </a:pPr>
            <a:r>
              <a:rPr lang="en-US" sz="1800" i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distribution.”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2"/>
          <p:cNvSpPr/>
          <p:nvPr/>
        </p:nvSpPr>
        <p:spPr>
          <a:xfrm>
            <a:off x="75095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Level of Significance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8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H0 and H1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8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Choose Right Test Statistic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82"/>
          <p:cNvSpPr/>
          <p:nvPr/>
        </p:nvSpPr>
        <p:spPr>
          <a:xfrm>
            <a:off x="7585768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Decision and Interpretation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9" name="Google Shape;1029;p82"/>
          <p:cNvSpPr/>
          <p:nvPr/>
        </p:nvSpPr>
        <p:spPr>
          <a:xfrm>
            <a:off x="0" y="-13587"/>
            <a:ext cx="4729200" cy="8919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Calculate P value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0" name="Google Shape;1030;p82"/>
          <p:cNvSpPr/>
          <p:nvPr/>
        </p:nvSpPr>
        <p:spPr>
          <a:xfrm>
            <a:off x="3925507" y="-13873"/>
            <a:ext cx="4407600" cy="891900"/>
          </a:xfrm>
          <a:prstGeom prst="chevron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Compare Values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8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Interpretation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83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                  Example</a:t>
            </a:r>
            <a:endParaRPr sz="42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The manufacturer of a certain brand of car batteries claims that mean life of these batteries is 45 months.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</a:rPr>
              <a:t>A consumer protection agency that wants to check this claim took a random sample of 24 such batteries and found that the mean life for this sample is 43.05 months. The lives of all such batteries have a normal distribution with the population standard deviation of 4.5 months.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1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</a:rPr>
              <a:t>Test the manufacturer’s claim at the 0.05 degree of significance 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</p:txBody>
      </p:sp>
      <p:sp>
        <p:nvSpPr>
          <p:cNvPr id="1046" name="Google Shape;1046;p84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Examples : Two tail test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solidFill>
                  <a:srgbClr val="3F3F3F"/>
                </a:solidFill>
              </a:rPr>
              <a:t>First Define </a:t>
            </a:r>
            <a:r>
              <a:rPr lang="en-US" sz="2400" b="1" i="0">
                <a:solidFill>
                  <a:srgbClr val="3F3F3F"/>
                </a:solidFill>
              </a:rPr>
              <a:t>H</a:t>
            </a:r>
            <a:r>
              <a:rPr lang="en-US" sz="2400" b="1" baseline="-25000">
                <a:solidFill>
                  <a:srgbClr val="3F3F3F"/>
                </a:solidFill>
              </a:rPr>
              <a:t>0</a:t>
            </a:r>
            <a:r>
              <a:rPr lang="en-US" sz="2400" b="1">
                <a:solidFill>
                  <a:srgbClr val="3F3F3F"/>
                </a:solidFill>
              </a:rPr>
              <a:t> and </a:t>
            </a:r>
            <a:r>
              <a:rPr lang="en-US" sz="2400" b="1" i="0">
                <a:solidFill>
                  <a:srgbClr val="3F3F3F"/>
                </a:solidFill>
              </a:rPr>
              <a:t>H</a:t>
            </a:r>
            <a:r>
              <a:rPr lang="en-US" sz="2400" b="1" i="0" baseline="-25000">
                <a:solidFill>
                  <a:srgbClr val="3F3F3F"/>
                </a:solidFill>
              </a:rPr>
              <a:t>1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3F3F3F"/>
                </a:solidFill>
              </a:rPr>
              <a:t>Two tailed test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0" i="0">
                <a:solidFill>
                  <a:srgbClr val="3F3F3F"/>
                </a:solidFill>
              </a:rPr>
              <a:t>H</a:t>
            </a:r>
            <a:r>
              <a:rPr lang="en-US" sz="1800" baseline="-25000">
                <a:solidFill>
                  <a:srgbClr val="3F3F3F"/>
                </a:solidFill>
              </a:rPr>
              <a:t>0</a:t>
            </a:r>
            <a:r>
              <a:rPr lang="en-US" sz="1800" b="0" i="0">
                <a:solidFill>
                  <a:srgbClr val="3F3F3F"/>
                </a:solidFill>
              </a:rPr>
              <a:t>: μ = 45</a:t>
            </a:r>
            <a:endParaRPr sz="1800" b="0" i="0" baseline="-2500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b="0" i="0">
                <a:solidFill>
                  <a:srgbClr val="3F3F3F"/>
                </a:solidFill>
              </a:rPr>
              <a:t>H</a:t>
            </a:r>
            <a:r>
              <a:rPr lang="en-US" sz="1800" b="0" i="0" baseline="-25000">
                <a:solidFill>
                  <a:srgbClr val="3F3F3F"/>
                </a:solidFill>
              </a:rPr>
              <a:t>1</a:t>
            </a:r>
            <a:r>
              <a:rPr lang="en-US" sz="1800" b="0" i="0">
                <a:solidFill>
                  <a:srgbClr val="3F3F3F"/>
                </a:solidFill>
              </a:rPr>
              <a:t>: μ ≠ 45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</p:txBody>
      </p:sp>
      <p:sp>
        <p:nvSpPr>
          <p:cNvPr id="1055" name="Google Shape;1055;p85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Examples : Two tail test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8996" y="3554590"/>
            <a:ext cx="41529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Two tail test</a:t>
            </a:r>
            <a:endParaRPr sz="4000"/>
          </a:p>
        </p:txBody>
      </p:sp>
      <p:sp>
        <p:nvSpPr>
          <p:cNvPr id="1062" name="Google Shape;1062;p86"/>
          <p:cNvSpPr txBox="1"/>
          <p:nvPr/>
        </p:nvSpPr>
        <p:spPr>
          <a:xfrm>
            <a:off x="8857698" y="5075728"/>
            <a:ext cx="157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 Rejection Region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3" name="Google Shape;1063;p86"/>
          <p:cNvCxnSpPr/>
          <p:nvPr/>
        </p:nvCxnSpPr>
        <p:spPr>
          <a:xfrm>
            <a:off x="8259097" y="5648632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4" name="Google Shape;1064;p86"/>
          <p:cNvCxnSpPr/>
          <p:nvPr/>
        </p:nvCxnSpPr>
        <p:spPr>
          <a:xfrm>
            <a:off x="8116529" y="5758863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5" name="Google Shape;1065;p86"/>
          <p:cNvCxnSpPr/>
          <p:nvPr/>
        </p:nvCxnSpPr>
        <p:spPr>
          <a:xfrm flipH="1">
            <a:off x="7890317" y="5801032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6" name="Google Shape;1066;p86"/>
          <p:cNvCxnSpPr/>
          <p:nvPr/>
        </p:nvCxnSpPr>
        <p:spPr>
          <a:xfrm>
            <a:off x="11021965" y="5638803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7" name="Google Shape;1067;p86"/>
          <p:cNvCxnSpPr/>
          <p:nvPr/>
        </p:nvCxnSpPr>
        <p:spPr>
          <a:xfrm>
            <a:off x="11174362" y="5749034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8" name="Google Shape;1068;p86"/>
          <p:cNvCxnSpPr/>
          <p:nvPr/>
        </p:nvCxnSpPr>
        <p:spPr>
          <a:xfrm flipH="1">
            <a:off x="11316867" y="5791203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9" name="Google Shape;1069;p86"/>
          <p:cNvCxnSpPr/>
          <p:nvPr/>
        </p:nvCxnSpPr>
        <p:spPr>
          <a:xfrm>
            <a:off x="8190272" y="5683047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0" name="Google Shape;1070;p86"/>
          <p:cNvCxnSpPr/>
          <p:nvPr/>
        </p:nvCxnSpPr>
        <p:spPr>
          <a:xfrm>
            <a:off x="11071126" y="5643723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1" name="Google Shape;1071;p86"/>
          <p:cNvCxnSpPr/>
          <p:nvPr/>
        </p:nvCxnSpPr>
        <p:spPr>
          <a:xfrm flipH="1">
            <a:off x="11233293" y="5796121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2" name="Google Shape;1072;p86"/>
          <p:cNvCxnSpPr/>
          <p:nvPr/>
        </p:nvCxnSpPr>
        <p:spPr>
          <a:xfrm>
            <a:off x="7988709" y="5778528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3" name="Google Shape;1073;p86"/>
          <p:cNvCxnSpPr/>
          <p:nvPr/>
        </p:nvCxnSpPr>
        <p:spPr>
          <a:xfrm>
            <a:off x="7692881" y="5521273"/>
            <a:ext cx="335100" cy="237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4" name="Google Shape;1074;p86"/>
          <p:cNvSpPr txBox="1"/>
          <p:nvPr/>
        </p:nvSpPr>
        <p:spPr>
          <a:xfrm>
            <a:off x="6875826" y="5205244"/>
            <a:ext cx="114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Rejection Region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0.025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86"/>
          <p:cNvSpPr txBox="1"/>
          <p:nvPr/>
        </p:nvSpPr>
        <p:spPr>
          <a:xfrm>
            <a:off x="11027297" y="5040130"/>
            <a:ext cx="114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Rejection Region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0.025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6" name="Google Shape;1076;p86"/>
          <p:cNvCxnSpPr/>
          <p:nvPr/>
        </p:nvCxnSpPr>
        <p:spPr>
          <a:xfrm flipH="1">
            <a:off x="11259062" y="5512143"/>
            <a:ext cx="196500" cy="305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7" name="Google Shape;1077;p86"/>
          <p:cNvSpPr txBox="1"/>
          <p:nvPr/>
        </p:nvSpPr>
        <p:spPr>
          <a:xfrm>
            <a:off x="8404384" y="5432556"/>
            <a:ext cx="6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-1.96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86"/>
          <p:cNvSpPr txBox="1"/>
          <p:nvPr/>
        </p:nvSpPr>
        <p:spPr>
          <a:xfrm>
            <a:off x="10635336" y="6042298"/>
            <a:ext cx="6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1.96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9" name="Google Shape;1079;p86"/>
          <p:cNvCxnSpPr/>
          <p:nvPr/>
        </p:nvCxnSpPr>
        <p:spPr>
          <a:xfrm flipH="1">
            <a:off x="8373089" y="5683047"/>
            <a:ext cx="135900" cy="16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80" name="Google Shape;1080;p86"/>
          <p:cNvSpPr txBox="1"/>
          <p:nvPr/>
        </p:nvSpPr>
        <p:spPr>
          <a:xfrm>
            <a:off x="10135741" y="5406048"/>
            <a:ext cx="6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1.96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86"/>
          <p:cNvSpPr txBox="1"/>
          <p:nvPr/>
        </p:nvSpPr>
        <p:spPr>
          <a:xfrm>
            <a:off x="6876595" y="5207084"/>
            <a:ext cx="114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Rejection Region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0.025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2" name="Google Shape;1082;p86"/>
          <p:cNvCxnSpPr/>
          <p:nvPr/>
        </p:nvCxnSpPr>
        <p:spPr>
          <a:xfrm>
            <a:off x="10617977" y="5629649"/>
            <a:ext cx="335100" cy="237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83" name="Google Shape;1083;p86"/>
          <p:cNvSpPr txBox="1"/>
          <p:nvPr/>
        </p:nvSpPr>
        <p:spPr>
          <a:xfrm>
            <a:off x="1123953" y="4232499"/>
            <a:ext cx="6098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Decide level of significance / Critical 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Alpha = 0.05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Critical value = +1.96 / -1.96 (z value at p = 1-</a:t>
            </a:r>
            <a:r>
              <a:rPr lang="en-US" sz="18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1084" name="Google Shape;1084;p86"/>
          <p:cNvSpPr txBox="1"/>
          <p:nvPr/>
        </p:nvSpPr>
        <p:spPr>
          <a:xfrm>
            <a:off x="1066800" y="3048113"/>
            <a:ext cx="55524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Comparison of mean for 1 population (t- test / z-test)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Population variance is known (z-test, normal distribution)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86"/>
          <p:cNvSpPr txBox="1"/>
          <p:nvPr/>
        </p:nvSpPr>
        <p:spPr>
          <a:xfrm>
            <a:off x="1066800" y="2069350"/>
            <a:ext cx="71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Define right test statistics</a:t>
            </a:r>
            <a:endParaRPr/>
          </a:p>
        </p:txBody>
      </p:sp>
      <p:pic>
        <p:nvPicPr>
          <p:cNvPr id="1086" name="Google Shape;108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025" y="2542150"/>
            <a:ext cx="26956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87"/>
          <p:cNvSpPr txBox="1">
            <a:spLocks noGrp="1"/>
          </p:cNvSpPr>
          <p:nvPr>
            <p:ph type="title"/>
          </p:nvPr>
        </p:nvSpPr>
        <p:spPr>
          <a:xfrm>
            <a:off x="677334" y="4572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Two tail test</a:t>
            </a:r>
            <a:endParaRPr sz="4000"/>
          </a:p>
        </p:txBody>
      </p:sp>
      <p:sp>
        <p:nvSpPr>
          <p:cNvPr id="1092" name="Google Shape;1092;p8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Decide level of significance / Critical value</a:t>
            </a:r>
            <a:endParaRPr sz="2200" b="1"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α/2</a:t>
            </a:r>
            <a:r>
              <a:rPr lang="en-US"/>
              <a:t> = 0.025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Critical value = 1.96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93" name="Google Shape;1093;p87"/>
          <p:cNvPicPr preferRelativeResize="0"/>
          <p:nvPr/>
        </p:nvPicPr>
        <p:blipFill rotWithShape="1">
          <a:blip r:embed="rId3">
            <a:alphaModFix/>
          </a:blip>
          <a:srcRect l="11000" t="10888" r="39000" b="11777"/>
          <a:stretch/>
        </p:blipFill>
        <p:spPr>
          <a:xfrm>
            <a:off x="6951240" y="1845734"/>
            <a:ext cx="5066184" cy="4407581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7"/>
          <p:cNvSpPr/>
          <p:nvPr/>
        </p:nvSpPr>
        <p:spPr>
          <a:xfrm>
            <a:off x="10146884" y="1845734"/>
            <a:ext cx="427800" cy="43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7"/>
          <p:cNvSpPr/>
          <p:nvPr/>
        </p:nvSpPr>
        <p:spPr>
          <a:xfrm rot="5400000">
            <a:off x="8963871" y="1828041"/>
            <a:ext cx="215100" cy="5066100"/>
          </a:xfrm>
          <a:prstGeom prst="rect">
            <a:avLst/>
          </a:prstGeom>
          <a:noFill/>
          <a:ln w="381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3657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Type of statistics</a:t>
            </a:r>
            <a:endParaRPr sz="4200"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8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Two tail test</a:t>
            </a:r>
            <a:endParaRPr sz="4000"/>
          </a:p>
        </p:txBody>
      </p:sp>
      <p:sp>
        <p:nvSpPr>
          <p:cNvPr id="1101" name="Google Shape;1101;p8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KUMAR</a:t>
            </a:r>
            <a:endParaRPr/>
          </a:p>
        </p:txBody>
      </p:sp>
      <p:pic>
        <p:nvPicPr>
          <p:cNvPr id="1102" name="Google Shape;1102;p88"/>
          <p:cNvPicPr preferRelativeResize="0"/>
          <p:nvPr/>
        </p:nvPicPr>
        <p:blipFill rotWithShape="1">
          <a:blip r:embed="rId3">
            <a:alphaModFix/>
          </a:blip>
          <a:srcRect l="11000" t="10888" r="39000" b="11777"/>
          <a:stretch/>
        </p:blipFill>
        <p:spPr>
          <a:xfrm>
            <a:off x="6538285" y="1845734"/>
            <a:ext cx="5066184" cy="44075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88"/>
          <p:cNvSpPr/>
          <p:nvPr/>
        </p:nvSpPr>
        <p:spPr>
          <a:xfrm rot="5400000">
            <a:off x="8963871" y="2064009"/>
            <a:ext cx="215100" cy="5066100"/>
          </a:xfrm>
          <a:prstGeom prst="rect">
            <a:avLst/>
          </a:prstGeom>
          <a:noFill/>
          <a:ln w="381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88"/>
          <p:cNvSpPr/>
          <p:nvPr/>
        </p:nvSpPr>
        <p:spPr>
          <a:xfrm>
            <a:off x="7831394" y="1845734"/>
            <a:ext cx="516300" cy="43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5" name="Google Shape;1105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6117" y="3687329"/>
            <a:ext cx="415290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88"/>
          <p:cNvSpPr txBox="1"/>
          <p:nvPr/>
        </p:nvSpPr>
        <p:spPr>
          <a:xfrm>
            <a:off x="3164819" y="5208467"/>
            <a:ext cx="157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 Rejection Region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7" name="Google Shape;1107;p88"/>
          <p:cNvCxnSpPr/>
          <p:nvPr/>
        </p:nvCxnSpPr>
        <p:spPr>
          <a:xfrm>
            <a:off x="2566218" y="5781371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8" name="Google Shape;1108;p88"/>
          <p:cNvCxnSpPr/>
          <p:nvPr/>
        </p:nvCxnSpPr>
        <p:spPr>
          <a:xfrm>
            <a:off x="2423650" y="5891602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9" name="Google Shape;1109;p88"/>
          <p:cNvCxnSpPr/>
          <p:nvPr/>
        </p:nvCxnSpPr>
        <p:spPr>
          <a:xfrm flipH="1">
            <a:off x="2197438" y="5933771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0" name="Google Shape;1110;p88"/>
          <p:cNvCxnSpPr/>
          <p:nvPr/>
        </p:nvCxnSpPr>
        <p:spPr>
          <a:xfrm>
            <a:off x="5329086" y="5771542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1" name="Google Shape;1111;p88"/>
          <p:cNvCxnSpPr/>
          <p:nvPr/>
        </p:nvCxnSpPr>
        <p:spPr>
          <a:xfrm>
            <a:off x="5481483" y="5881773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2" name="Google Shape;1112;p88"/>
          <p:cNvCxnSpPr/>
          <p:nvPr/>
        </p:nvCxnSpPr>
        <p:spPr>
          <a:xfrm flipH="1">
            <a:off x="5623988" y="5923942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3" name="Google Shape;1113;p88"/>
          <p:cNvCxnSpPr/>
          <p:nvPr/>
        </p:nvCxnSpPr>
        <p:spPr>
          <a:xfrm>
            <a:off x="2497393" y="5815786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4" name="Google Shape;1114;p88"/>
          <p:cNvCxnSpPr/>
          <p:nvPr/>
        </p:nvCxnSpPr>
        <p:spPr>
          <a:xfrm>
            <a:off x="5378247" y="5776462"/>
            <a:ext cx="0" cy="2205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5" name="Google Shape;1115;p88"/>
          <p:cNvCxnSpPr/>
          <p:nvPr/>
        </p:nvCxnSpPr>
        <p:spPr>
          <a:xfrm flipH="1">
            <a:off x="5540414" y="5928860"/>
            <a:ext cx="9900" cy="68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6" name="Google Shape;1116;p88"/>
          <p:cNvCxnSpPr/>
          <p:nvPr/>
        </p:nvCxnSpPr>
        <p:spPr>
          <a:xfrm>
            <a:off x="2295830" y="5911267"/>
            <a:ext cx="0" cy="1101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7" name="Google Shape;1117;p88"/>
          <p:cNvSpPr txBox="1"/>
          <p:nvPr/>
        </p:nvSpPr>
        <p:spPr>
          <a:xfrm>
            <a:off x="1912238" y="5475733"/>
            <a:ext cx="6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-2.12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8" name="Google Shape;1118;p88"/>
          <p:cNvCxnSpPr/>
          <p:nvPr/>
        </p:nvCxnSpPr>
        <p:spPr>
          <a:xfrm>
            <a:off x="2230915" y="5752732"/>
            <a:ext cx="13980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19" name="Google Shape;1119;p88"/>
          <p:cNvSpPr txBox="1"/>
          <p:nvPr/>
        </p:nvSpPr>
        <p:spPr>
          <a:xfrm>
            <a:off x="4645030" y="5455704"/>
            <a:ext cx="69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2.12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0" name="Google Shape;1120;p88"/>
          <p:cNvCxnSpPr/>
          <p:nvPr/>
        </p:nvCxnSpPr>
        <p:spPr>
          <a:xfrm>
            <a:off x="4963707" y="5732703"/>
            <a:ext cx="139800" cy="228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21" name="Google Shape;1121;p88"/>
          <p:cNvSpPr txBox="1"/>
          <p:nvPr/>
        </p:nvSpPr>
        <p:spPr>
          <a:xfrm>
            <a:off x="1066800" y="1676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Determine P Value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88"/>
          <p:cNvSpPr txBox="1"/>
          <p:nvPr/>
        </p:nvSpPr>
        <p:spPr>
          <a:xfrm>
            <a:off x="1143000" y="2133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Test statistic </a:t>
            </a:r>
            <a:endParaRPr/>
          </a:p>
        </p:txBody>
      </p:sp>
      <p:pic>
        <p:nvPicPr>
          <p:cNvPr id="1123" name="Google Shape;112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050" y="2595225"/>
            <a:ext cx="3000000" cy="10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9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Two tail test</a:t>
            </a:r>
            <a:endParaRPr sz="4000"/>
          </a:p>
        </p:txBody>
      </p:sp>
      <p:sp>
        <p:nvSpPr>
          <p:cNvPr id="1129" name="Google Shape;1129;p8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Decision Making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i="0">
                <a:latin typeface="Calibri"/>
                <a:ea typeface="Calibri"/>
                <a:cs typeface="Calibri"/>
                <a:sym typeface="Calibri"/>
              </a:rPr>
              <a:t>Reject  H</a:t>
            </a:r>
            <a:r>
              <a:rPr lang="en-US" b="1" i="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endParaRPr b="1" i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Z = -2.12 </a:t>
            </a:r>
            <a:r>
              <a:rPr lang="en-US" i="0" u="sng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 -1.960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p  = 0.0170 </a:t>
            </a: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0.025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There is no enough evidence supporting claim about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mean life of these batteries as 45 months.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Hence We reject company claim.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90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sp>
        <p:nvSpPr>
          <p:cNvPr id="1138" name="Google Shape;1138;p9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food company claims average durability of a packed food is  &gt;= 2 days. A engineer believes that this should be less than that.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10 samples he checks and finds that average expiry of that product is 1.8 days with a standard deviation of 0.15.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you check that at 99% confidence interval engineer has enough evidence to discard claim of company.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91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sp>
        <p:nvSpPr>
          <p:cNvPr id="1147" name="Google Shape;1147;p9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Define </a:t>
            </a:r>
            <a:r>
              <a:rPr lang="en-US" sz="2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1" i="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Lower tailed test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 b="0" i="0">
              <a:solidFill>
                <a:schemeClr val="dk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</a:rPr>
              <a:t>H</a:t>
            </a:r>
            <a:r>
              <a:rPr lang="en-US" sz="1800" baseline="-25000">
                <a:solidFill>
                  <a:schemeClr val="dk1"/>
                </a:solidFill>
              </a:rPr>
              <a:t>0</a:t>
            </a:r>
            <a:r>
              <a:rPr lang="en-US" sz="1800" b="0" i="0">
                <a:solidFill>
                  <a:schemeClr val="dk1"/>
                </a:solidFill>
              </a:rPr>
              <a:t>: μ &gt;= 2</a:t>
            </a:r>
            <a:endParaRPr sz="1800" b="0" i="0" baseline="-25000">
              <a:solidFill>
                <a:schemeClr val="dk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chemeClr val="dk1"/>
                </a:solidFill>
              </a:rPr>
              <a:t>H</a:t>
            </a:r>
            <a:r>
              <a:rPr lang="en-US" sz="1800" b="0" i="0" baseline="-25000">
                <a:solidFill>
                  <a:schemeClr val="dk1"/>
                </a:solidFill>
              </a:rPr>
              <a:t>1</a:t>
            </a:r>
            <a:r>
              <a:rPr lang="en-US" sz="1800" b="0" i="0">
                <a:solidFill>
                  <a:schemeClr val="dk1"/>
                </a:solidFill>
              </a:rPr>
              <a:t>: μ &lt; 2</a:t>
            </a:r>
            <a:endParaRPr sz="1800">
              <a:solidFill>
                <a:schemeClr val="dk1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92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pic>
        <p:nvPicPr>
          <p:cNvPr id="1153" name="Google Shape;115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0742" y="3564044"/>
            <a:ext cx="3914775" cy="23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92"/>
          <p:cNvCxnSpPr/>
          <p:nvPr/>
        </p:nvCxnSpPr>
        <p:spPr>
          <a:xfrm>
            <a:off x="8396747" y="5235677"/>
            <a:ext cx="0" cy="432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5" name="Google Shape;1155;p92"/>
          <p:cNvCxnSpPr/>
          <p:nvPr/>
        </p:nvCxnSpPr>
        <p:spPr>
          <a:xfrm>
            <a:off x="8195184" y="5468817"/>
            <a:ext cx="0" cy="1692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56" name="Google Shape;1156;p92"/>
          <p:cNvSpPr txBox="1"/>
          <p:nvPr/>
        </p:nvSpPr>
        <p:spPr>
          <a:xfrm>
            <a:off x="8463376" y="5344068"/>
            <a:ext cx="69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= -2.82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92"/>
          <p:cNvSpPr txBox="1"/>
          <p:nvPr/>
        </p:nvSpPr>
        <p:spPr>
          <a:xfrm>
            <a:off x="6935587" y="5118596"/>
            <a:ext cx="114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Rejection Region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92"/>
          <p:cNvSpPr txBox="1"/>
          <p:nvPr/>
        </p:nvSpPr>
        <p:spPr>
          <a:xfrm>
            <a:off x="1097280" y="4864680"/>
            <a:ext cx="6098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Decide level of significance / Critical value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Alpha = 0.01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Critical value = -2.82 (t value at p = 0.01 and DOF = 9)</a:t>
            </a:r>
            <a:endParaRPr/>
          </a:p>
        </p:txBody>
      </p:sp>
      <p:sp>
        <p:nvSpPr>
          <p:cNvPr id="1159" name="Google Shape;1159;p92"/>
          <p:cNvSpPr txBox="1"/>
          <p:nvPr/>
        </p:nvSpPr>
        <p:spPr>
          <a:xfrm>
            <a:off x="1143000" y="1676400"/>
            <a:ext cx="452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Define Right Test Statistic</a:t>
            </a:r>
            <a:endParaRPr/>
          </a:p>
        </p:txBody>
      </p:sp>
      <p:sp>
        <p:nvSpPr>
          <p:cNvPr id="1160" name="Google Shape;1160;p92"/>
          <p:cNvSpPr txBox="1"/>
          <p:nvPr/>
        </p:nvSpPr>
        <p:spPr>
          <a:xfrm>
            <a:off x="1143000" y="2590800"/>
            <a:ext cx="6610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Comparison of mean for 1 population (t- test / z-test)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Population variance is unknown (t-test)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173500"/>
            <a:ext cx="61436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00" y="3697500"/>
            <a:ext cx="17526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9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sp>
        <p:nvSpPr>
          <p:cNvPr id="1168" name="Google Shape;1168;p9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300" b="1"/>
              <a:t>Decide level of significance / Critical value</a:t>
            </a:r>
            <a:endParaRPr sz="2300" b="1"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Alpha = 0.01</a:t>
            </a:r>
            <a:endParaRPr/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Critical value = -2.821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169" name="Google Shape;1169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0319" y="1845734"/>
            <a:ext cx="4955150" cy="444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93"/>
          <p:cNvSpPr/>
          <p:nvPr/>
        </p:nvSpPr>
        <p:spPr>
          <a:xfrm rot="5400000">
            <a:off x="8963871" y="1651065"/>
            <a:ext cx="215100" cy="5066100"/>
          </a:xfrm>
          <a:prstGeom prst="rect">
            <a:avLst/>
          </a:prstGeom>
          <a:noFill/>
          <a:ln w="381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3"/>
          <p:cNvSpPr/>
          <p:nvPr/>
        </p:nvSpPr>
        <p:spPr>
          <a:xfrm>
            <a:off x="9350478" y="2027042"/>
            <a:ext cx="516300" cy="43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2" name="Google Shape;1172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0292" y="3986419"/>
            <a:ext cx="39147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3"/>
          <p:cNvSpPr txBox="1"/>
          <p:nvPr/>
        </p:nvSpPr>
        <p:spPr>
          <a:xfrm>
            <a:off x="755137" y="5540971"/>
            <a:ext cx="114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Rejection Region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0.01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94"/>
          <p:cNvSpPr txBox="1">
            <a:spLocks noGrp="1"/>
          </p:cNvSpPr>
          <p:nvPr>
            <p:ph type="title"/>
          </p:nvPr>
        </p:nvSpPr>
        <p:spPr>
          <a:xfrm>
            <a:off x="677334" y="310625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sp>
        <p:nvSpPr>
          <p:cNvPr id="1179" name="Google Shape;1179;p9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ANKIT KUMAR</a:t>
            </a:r>
            <a:endParaRPr/>
          </a:p>
        </p:txBody>
      </p:sp>
      <p:pic>
        <p:nvPicPr>
          <p:cNvPr id="1180" name="Google Shape;118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8797" y="3962940"/>
            <a:ext cx="3914775" cy="23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Google Shape;1181;p94"/>
          <p:cNvCxnSpPr/>
          <p:nvPr/>
        </p:nvCxnSpPr>
        <p:spPr>
          <a:xfrm>
            <a:off x="2558440" y="5619898"/>
            <a:ext cx="0" cy="4320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2" name="Google Shape;1182;p94"/>
          <p:cNvCxnSpPr/>
          <p:nvPr/>
        </p:nvCxnSpPr>
        <p:spPr>
          <a:xfrm>
            <a:off x="2356877" y="5794046"/>
            <a:ext cx="0" cy="1692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3" name="Google Shape;1183;p94"/>
          <p:cNvSpPr txBox="1"/>
          <p:nvPr/>
        </p:nvSpPr>
        <p:spPr>
          <a:xfrm>
            <a:off x="2675805" y="5487183"/>
            <a:ext cx="696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= -4.22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94"/>
          <p:cNvSpPr txBox="1"/>
          <p:nvPr/>
        </p:nvSpPr>
        <p:spPr>
          <a:xfrm>
            <a:off x="1097280" y="5443825"/>
            <a:ext cx="126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value = 0..00112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5" name="Google Shape;1185;p94"/>
          <p:cNvCxnSpPr/>
          <p:nvPr/>
        </p:nvCxnSpPr>
        <p:spPr>
          <a:xfrm flipH="1">
            <a:off x="2187105" y="5664244"/>
            <a:ext cx="488700" cy="299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86" name="Google Shape;1186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0319" y="1822247"/>
            <a:ext cx="4955150" cy="4445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94"/>
          <p:cNvSpPr/>
          <p:nvPr/>
        </p:nvSpPr>
        <p:spPr>
          <a:xfrm rot="5400000">
            <a:off x="8963871" y="1627578"/>
            <a:ext cx="215100" cy="5066100"/>
          </a:xfrm>
          <a:prstGeom prst="rect">
            <a:avLst/>
          </a:prstGeom>
          <a:noFill/>
          <a:ln w="38100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94"/>
          <p:cNvSpPr/>
          <p:nvPr/>
        </p:nvSpPr>
        <p:spPr>
          <a:xfrm>
            <a:off x="9158748" y="2019977"/>
            <a:ext cx="1021500" cy="43485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94"/>
          <p:cNvSpPr txBox="1"/>
          <p:nvPr/>
        </p:nvSpPr>
        <p:spPr>
          <a:xfrm>
            <a:off x="1219200" y="17526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Determine P Value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0" name="Google Shape;119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400" y="2459100"/>
            <a:ext cx="41624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95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Examples : 1 tail test</a:t>
            </a:r>
            <a:endParaRPr sz="4000"/>
          </a:p>
        </p:txBody>
      </p:sp>
      <p:sp>
        <p:nvSpPr>
          <p:cNvPr id="1196" name="Google Shape;1196;p9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Decision Making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b="1" i="0">
                <a:latin typeface="Calibri"/>
                <a:ea typeface="Calibri"/>
                <a:cs typeface="Calibri"/>
                <a:sym typeface="Calibri"/>
              </a:rPr>
              <a:t>Reject  H</a:t>
            </a:r>
            <a:r>
              <a:rPr lang="en-US" b="1" i="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endParaRPr b="1" i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 = -4.2 </a:t>
            </a:r>
            <a:r>
              <a:rPr lang="en-US" i="0" u="sng"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 -2.88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p  = 0.00112 </a:t>
            </a:r>
            <a:r>
              <a:rPr lang="en-US" u="sng">
                <a:latin typeface="Calibri"/>
                <a:ea typeface="Calibri"/>
                <a:cs typeface="Calibri"/>
                <a:sym typeface="Calibri"/>
              </a:rPr>
              <a:t>&lt; </a:t>
            </a:r>
            <a:r>
              <a:rPr lang="en-US" i="0">
                <a:latin typeface="Calibri"/>
                <a:ea typeface="Calibri"/>
                <a:cs typeface="Calibri"/>
                <a:sym typeface="Calibri"/>
              </a:rPr>
              <a:t>0.01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There is no enough evidence supporting claim about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mean durability of packaged food more than 2 days.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Calibri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Hence We reject manager’s claim.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6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05" name="Google Shape;1205;p96"/>
          <p:cNvSpPr txBox="1"/>
          <p:nvPr/>
        </p:nvSpPr>
        <p:spPr>
          <a:xfrm>
            <a:off x="685800" y="2362200"/>
            <a:ext cx="106422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This test is used whenever you have a set of values that should fit a distribution, and you want to test whether the data actually follow that distribution or not.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E483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χ^2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distribution uses a test statistic to look at the difference between the expected and the actual probability distribution 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												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where O is the observed frequency and E the expected frequency.</a:t>
            </a:r>
            <a:endParaRPr sz="2000">
              <a:solidFill>
                <a:srgbClr val="E483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6" name="Google Shape;1206;p96"/>
          <p:cNvPicPr preferRelativeResize="0"/>
          <p:nvPr/>
        </p:nvPicPr>
        <p:blipFill rotWithShape="1">
          <a:blip r:embed="rId3">
            <a:alphaModFix/>
          </a:blip>
          <a:srcRect b="40298"/>
          <a:stretch/>
        </p:blipFill>
        <p:spPr>
          <a:xfrm>
            <a:off x="3657600" y="4093800"/>
            <a:ext cx="2489400" cy="7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97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15" name="Google Shape;1215;p97"/>
          <p:cNvSpPr txBox="1"/>
          <p:nvPr/>
        </p:nvSpPr>
        <p:spPr>
          <a:xfrm>
            <a:off x="1097280" y="1982169"/>
            <a:ext cx="98487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say you are running a casino and the slot machines are causing you headaches.  You had designed them with the following expected probability distribution, with X being the net gain from each game played.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16" name="Google Shape;1216;p97"/>
          <p:cNvGraphicFramePr/>
          <p:nvPr/>
        </p:nvGraphicFramePr>
        <p:xfrm>
          <a:off x="1188720" y="4321277"/>
          <a:ext cx="6858000" cy="741700"/>
        </p:xfrm>
        <a:graphic>
          <a:graphicData uri="http://schemas.openxmlformats.org/drawingml/2006/table">
            <a:tbl>
              <a:tblPr firstCol="1" bandCol="1">
                <a:noFill/>
                <a:tableStyleId>{C650064E-449C-47B6-95E4-468E99DCFE7F}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P(X=x)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0.977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Types of Statistics 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 rotWithShape="1">
          <a:blip r:embed="rId3">
            <a:alphaModFix/>
          </a:blip>
          <a:srcRect t="4698" r="8138" b="19635"/>
          <a:stretch/>
        </p:blipFill>
        <p:spPr>
          <a:xfrm>
            <a:off x="206784" y="2805239"/>
            <a:ext cx="5312799" cy="29054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" name="Google Shape;220;p26"/>
          <p:cNvPicPr preferRelativeResize="0"/>
          <p:nvPr/>
        </p:nvPicPr>
        <p:blipFill rotWithShape="1">
          <a:blip r:embed="rId4">
            <a:alphaModFix/>
          </a:blip>
          <a:srcRect l="2060" t="1623" r="2098" b="6650"/>
          <a:stretch/>
        </p:blipFill>
        <p:spPr>
          <a:xfrm>
            <a:off x="6327365" y="2805239"/>
            <a:ext cx="5312799" cy="30500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1032387" y="2280911"/>
            <a:ext cx="674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includes 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mean, median , mode, frequency, dispersion/variation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1032387" y="1793990"/>
            <a:ext cx="1060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 </a:t>
            </a: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concerned with Data Summarization, Graphs/Charts, and Tables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8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25" name="Google Shape;1225;p9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You collected some statistics and found the following frequency of peoples’ winnings.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You want to compare the actual frequency with the expected frequency.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Are these differences significant?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98"/>
          <p:cNvSpPr txBox="1"/>
          <p:nvPr/>
        </p:nvSpPr>
        <p:spPr>
          <a:xfrm>
            <a:off x="1036320" y="2438395"/>
            <a:ext cx="9848700" cy="3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7" name="Google Shape;1227;p98"/>
          <p:cNvGraphicFramePr/>
          <p:nvPr/>
        </p:nvGraphicFramePr>
        <p:xfrm>
          <a:off x="1036320" y="2971795"/>
          <a:ext cx="8305800" cy="741700"/>
        </p:xfrm>
        <a:graphic>
          <a:graphicData uri="http://schemas.openxmlformats.org/drawingml/2006/table">
            <a:tbl>
              <a:tblPr firstCol="1" bandCol="1">
                <a:noFill/>
                <a:tableStyleId>{C650064E-449C-47B6-95E4-468E99DCFE7F}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Frequency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965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9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36" name="Google Shape;1236;p9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First Define </a:t>
            </a:r>
            <a:r>
              <a:rPr lang="en-US" sz="2400" b="1" i="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1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400" b="1" i="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b="1" i="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 i="0" baseline="-2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The slot machine winnings per game follow the described probability distribution, i.e., they are not rigged.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alibri"/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The slot machine winnings per game do not follow this distribution.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0"/>
          <p:cNvSpPr txBox="1">
            <a:spLocks noGrp="1"/>
          </p:cNvSpPr>
          <p:nvPr>
            <p:ph type="title"/>
          </p:nvPr>
        </p:nvSpPr>
        <p:spPr>
          <a:xfrm>
            <a:off x="677334" y="152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45" name="Google Shape;1245;p100"/>
          <p:cNvSpPr txBox="1"/>
          <p:nvPr/>
        </p:nvSpPr>
        <p:spPr>
          <a:xfrm>
            <a:off x="1066800" y="1905000"/>
            <a:ext cx="50898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Define Right Test Statistic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00"/>
          <p:cNvSpPr txBox="1"/>
          <p:nvPr/>
        </p:nvSpPr>
        <p:spPr>
          <a:xfrm>
            <a:off x="1143000" y="4876800"/>
            <a:ext cx="631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Therefor there are 5-1=4 degrees of freedom.</a:t>
            </a:r>
            <a:endParaRPr sz="18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7" name="Google Shape;1247;p100"/>
          <p:cNvPicPr preferRelativeResize="0"/>
          <p:nvPr/>
        </p:nvPicPr>
        <p:blipFill rotWithShape="1">
          <a:blip r:embed="rId3">
            <a:alphaModFix/>
          </a:blip>
          <a:srcRect t="13045" b="30009"/>
          <a:stretch/>
        </p:blipFill>
        <p:spPr>
          <a:xfrm>
            <a:off x="990600" y="2507250"/>
            <a:ext cx="8772174" cy="20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01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pic>
        <p:nvPicPr>
          <p:cNvPr id="1256" name="Google Shape;1256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6701" y="3053293"/>
            <a:ext cx="3114675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01"/>
          <p:cNvSpPr txBox="1"/>
          <p:nvPr/>
        </p:nvSpPr>
        <p:spPr>
          <a:xfrm>
            <a:off x="868675" y="1933450"/>
            <a:ext cx="9287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Decide level of significance / Critical value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One-tailed test using the upper tail of the distribution as the critical region.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8" name="Google Shape;1258;p101"/>
          <p:cNvPicPr preferRelativeResize="0"/>
          <p:nvPr/>
        </p:nvPicPr>
        <p:blipFill rotWithShape="1">
          <a:blip r:embed="rId4">
            <a:alphaModFix/>
          </a:blip>
          <a:srcRect r="5392"/>
          <a:stretch/>
        </p:blipFill>
        <p:spPr>
          <a:xfrm>
            <a:off x="921750" y="3433075"/>
            <a:ext cx="7713649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02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pic>
        <p:nvPicPr>
          <p:cNvPr id="1267" name="Google Shape;1267;p102" descr="http://www.acad.polyu.edu.hk/%7Emajlee/AMA560/chisqtable.jpg"/>
          <p:cNvPicPr preferRelativeResize="0"/>
          <p:nvPr/>
        </p:nvPicPr>
        <p:blipFill rotWithShape="1">
          <a:blip r:embed="rId3">
            <a:alphaModFix/>
          </a:blip>
          <a:srcRect r="15440" b="37118"/>
          <a:stretch/>
        </p:blipFill>
        <p:spPr>
          <a:xfrm>
            <a:off x="5026942" y="2345886"/>
            <a:ext cx="6710185" cy="3523208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02"/>
          <p:cNvSpPr/>
          <p:nvPr/>
        </p:nvSpPr>
        <p:spPr>
          <a:xfrm>
            <a:off x="7603964" y="3315300"/>
            <a:ext cx="4133100" cy="136500"/>
          </a:xfrm>
          <a:prstGeom prst="rect">
            <a:avLst/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02"/>
          <p:cNvSpPr/>
          <p:nvPr/>
        </p:nvSpPr>
        <p:spPr>
          <a:xfrm rot="5400000">
            <a:off x="9080248" y="3522513"/>
            <a:ext cx="1778700" cy="260400"/>
          </a:xfrm>
          <a:prstGeom prst="rect">
            <a:avLst/>
          </a:prstGeom>
          <a:solidFill>
            <a:srgbClr val="FFFF00">
              <a:alpha val="40000"/>
            </a:srgbClr>
          </a:solidFill>
          <a:ln w="15875" cap="flat" cmpd="sng">
            <a:solidFill>
              <a:srgbClr val="FFFF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02"/>
          <p:cNvSpPr txBox="1"/>
          <p:nvPr/>
        </p:nvSpPr>
        <p:spPr>
          <a:xfrm>
            <a:off x="1143000" y="1752600"/>
            <a:ext cx="7254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Decide level of significance / Critical value</a:t>
            </a:r>
            <a:endParaRPr sz="18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1" name="Google Shape;127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2442900"/>
            <a:ext cx="35433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3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sp>
        <p:nvSpPr>
          <p:cNvPr id="1280" name="Google Shape;1280;p10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09"/>
            </a:stretch>
          </a:blipFill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graphicFrame>
        <p:nvGraphicFramePr>
          <p:cNvPr id="1281" name="Google Shape;1281;p103"/>
          <p:cNvGraphicFramePr/>
          <p:nvPr/>
        </p:nvGraphicFramePr>
        <p:xfrm>
          <a:off x="6779928" y="2328051"/>
          <a:ext cx="4635325" cy="2225100"/>
        </p:xfrm>
        <a:graphic>
          <a:graphicData uri="http://schemas.openxmlformats.org/drawingml/2006/table">
            <a:tbl>
              <a:tblPr firstRow="1" bandRow="1">
                <a:noFill/>
                <a:tableStyleId>{C650064E-449C-47B6-95E4-468E99DCFE7F}</a:tableStyleId>
              </a:tblPr>
              <a:tblGrid>
                <a:gridCol w="99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O-E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965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977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-12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98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04"/>
          <p:cNvSpPr txBox="1">
            <a:spLocks noGrp="1"/>
          </p:cNvSpPr>
          <p:nvPr>
            <p:ph type="title"/>
          </p:nvPr>
        </p:nvSpPr>
        <p:spPr>
          <a:xfrm>
            <a:off x="677334" y="152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Examples : Goodness of Fit</a:t>
            </a:r>
            <a:endParaRPr/>
          </a:p>
        </p:txBody>
      </p:sp>
      <p:pic>
        <p:nvPicPr>
          <p:cNvPr id="1287" name="Google Shape;1287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0045" y="1845734"/>
            <a:ext cx="3114675" cy="231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8" name="Google Shape;1288;p104"/>
          <p:cNvCxnSpPr/>
          <p:nvPr/>
        </p:nvCxnSpPr>
        <p:spPr>
          <a:xfrm flipH="1">
            <a:off x="9848510" y="2671100"/>
            <a:ext cx="1106100" cy="1032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9" name="Google Shape;1289;p104"/>
          <p:cNvSpPr txBox="1"/>
          <p:nvPr/>
        </p:nvSpPr>
        <p:spPr>
          <a:xfrm>
            <a:off x="10939031" y="2407086"/>
            <a:ext cx="112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9.488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04"/>
          <p:cNvSpPr txBox="1"/>
          <p:nvPr/>
        </p:nvSpPr>
        <p:spPr>
          <a:xfrm>
            <a:off x="10660749" y="395342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38.272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1" name="Google Shape;1291;p104"/>
          <p:cNvCxnSpPr/>
          <p:nvPr/>
        </p:nvCxnSpPr>
        <p:spPr>
          <a:xfrm rot="10800000">
            <a:off x="10521421" y="3786485"/>
            <a:ext cx="278700" cy="22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92" name="Google Shape;1292;p104"/>
          <p:cNvSpPr txBox="1"/>
          <p:nvPr/>
        </p:nvSpPr>
        <p:spPr>
          <a:xfrm>
            <a:off x="990600" y="1676400"/>
            <a:ext cx="30000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Decision Making</a:t>
            </a:r>
            <a:endParaRPr sz="2400" b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E483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>
                <a:solidFill>
                  <a:srgbClr val="E4831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Reject  H</a:t>
            </a:r>
            <a:r>
              <a:rPr lang="en-US" sz="3000" b="1" baseline="-25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3000" b="1" baseline="-25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04"/>
          <p:cNvSpPr txBox="1"/>
          <p:nvPr/>
        </p:nvSpPr>
        <p:spPr>
          <a:xfrm>
            <a:off x="990600" y="4648200"/>
            <a:ext cx="925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There is sufficient evidence to reject the hypothesis that the slot machine winnings follow the described probability distribution.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4" name="Google Shape;129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3619800"/>
            <a:ext cx="3372148" cy="70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0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05"/>
          <p:cNvSpPr txBox="1">
            <a:spLocks noGrp="1"/>
          </p:cNvSpPr>
          <p:nvPr>
            <p:ph type="body" idx="1"/>
          </p:nvPr>
        </p:nvSpPr>
        <p:spPr>
          <a:xfrm>
            <a:off x="677325" y="2160600"/>
            <a:ext cx="10526700" cy="388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57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>
              <a:latin typeface="Calibri"/>
              <a:ea typeface="Calibri"/>
              <a:cs typeface="Calibri"/>
              <a:sym typeface="Calibri"/>
            </a:endParaRPr>
          </a:p>
          <a:p>
            <a:pPr marL="13716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latin typeface="Calibri"/>
                <a:ea typeface="Calibri"/>
                <a:cs typeface="Calibri"/>
                <a:sym typeface="Calibri"/>
              </a:rPr>
              <a:t>                  Errors</a:t>
            </a:r>
            <a:endParaRPr sz="4200" b="1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0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6" name="Google Shape;130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775" y="3206625"/>
            <a:ext cx="39909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07"/>
          <p:cNvSpPr txBox="1">
            <a:spLocks noGrp="1"/>
          </p:cNvSpPr>
          <p:nvPr>
            <p:ph type="title"/>
          </p:nvPr>
        </p:nvSpPr>
        <p:spPr>
          <a:xfrm>
            <a:off x="677334" y="762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12" name="Google Shape;1312;p107"/>
          <p:cNvSpPr txBox="1"/>
          <p:nvPr/>
        </p:nvSpPr>
        <p:spPr>
          <a:xfrm>
            <a:off x="1303757" y="1737852"/>
            <a:ext cx="9258300" cy="4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if we do not conclude our results accurately ?</a:t>
            </a:r>
            <a:endParaRPr/>
          </a:p>
          <a:p>
            <a:pPr marL="91440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Reasons might be anything from lack of evidences, selection of incorrect test-statistics etc. </a:t>
            </a:r>
            <a:endParaRPr/>
          </a:p>
          <a:p>
            <a:pPr marL="9144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might lead to a wrong conclusion about null hypothesis and alternative hypothesis</a:t>
            </a:r>
            <a:endParaRPr/>
          </a:p>
          <a:p>
            <a:pPr marL="9144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I error: 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 reject the NULL hypothesis incorrectly</a:t>
            </a:r>
            <a:endParaRPr/>
          </a:p>
          <a:p>
            <a:pPr marL="91440" marR="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II error: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We “accept” it incorrectly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body" idx="1"/>
          </p:nvPr>
        </p:nvSpPr>
        <p:spPr>
          <a:xfrm>
            <a:off x="787634" y="2135122"/>
            <a:ext cx="10634400" cy="37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►"/>
            </a:pPr>
            <a:r>
              <a:rPr lang="en-US" sz="1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Inferential Statistics </a:t>
            </a:r>
            <a:r>
              <a:rPr lang="en-US" sz="180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gathered from a sample and the statistics generated to reach conclusions about the population from which the sample is taken.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09" y="3454108"/>
            <a:ext cx="5024387" cy="214643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6104862" y="3618716"/>
            <a:ext cx="6098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allows one to come to reasonable assumptions about the larger population based on a sample’s characteristics.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 Z score, t score, F - statistics</a:t>
            </a:r>
            <a:endParaRPr/>
          </a:p>
        </p:txBody>
      </p:sp>
      <p:sp>
        <p:nvSpPr>
          <p:cNvPr id="233" name="Google Shape;233;p27"/>
          <p:cNvSpPr txBox="1"/>
          <p:nvPr/>
        </p:nvSpPr>
        <p:spPr>
          <a:xfrm>
            <a:off x="769909" y="2951274"/>
            <a:ext cx="80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method used to talk about a Population Parameter from a Sample. 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1089862" y="395510"/>
            <a:ext cx="8911800" cy="12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Types of Statistics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08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graphicFrame>
        <p:nvGraphicFramePr>
          <p:cNvPr id="1318" name="Google Shape;1318;p108"/>
          <p:cNvGraphicFramePr/>
          <p:nvPr/>
        </p:nvGraphicFramePr>
        <p:xfrm>
          <a:off x="1478280" y="2174928"/>
          <a:ext cx="9296400" cy="3503650"/>
        </p:xfrm>
        <a:graphic>
          <a:graphicData uri="http://schemas.openxmlformats.org/drawingml/2006/table">
            <a:tbl>
              <a:tblPr firstRow="1" bandRow="1">
                <a:noFill/>
                <a:tableStyleId>{BB31A917-116A-4553-A892-540B2F559711}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275"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State of Nature (Actual)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3F73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2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Null true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Null false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35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20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Action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3F73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Fail to reject null (negative)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Correct decision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True Negative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Specificity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P(</a:t>
                      </a:r>
                      <a:r>
                        <a:rPr lang="en-US" sz="2000" i="1"/>
                        <a:t>Accept</a:t>
                      </a:r>
                      <a:r>
                        <a:rPr lang="en-US" sz="2000"/>
                        <a:t>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|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True)</a:t>
                      </a:r>
                      <a:endParaRPr sz="2000"/>
                    </a:p>
                  </a:txBody>
                  <a:tcPr marL="105350" marR="105350" marT="52675" marB="526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Type II error (β)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False Negative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P(</a:t>
                      </a:r>
                      <a:r>
                        <a:rPr lang="en-US" sz="2000" i="1"/>
                        <a:t>Accept</a:t>
                      </a:r>
                      <a:r>
                        <a:rPr lang="en-US" sz="2000"/>
                        <a:t>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|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False)</a:t>
                      </a:r>
                      <a:endParaRPr sz="2000"/>
                    </a:p>
                  </a:txBody>
                  <a:tcPr marL="105350" marR="105350" marT="52675" marB="5267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3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Reject null (positive)</a:t>
                      </a:r>
                      <a:endParaRPr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Type I error (α)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False Positive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P(Reject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|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True)</a:t>
                      </a:r>
                      <a:endParaRPr sz="2000"/>
                    </a:p>
                  </a:txBody>
                  <a:tcPr marL="105350" marR="105350" marT="52675" marB="5267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Correct decision (Power)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True Positive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Sensitivity/Recall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/>
                        <a:t>P(Reject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| H</a:t>
                      </a:r>
                      <a:r>
                        <a:rPr lang="en-US" sz="2000" baseline="-25000"/>
                        <a:t>0</a:t>
                      </a:r>
                      <a:r>
                        <a:rPr lang="en-US" sz="2000"/>
                        <a:t> False)</a:t>
                      </a:r>
                      <a:endParaRPr sz="2000"/>
                    </a:p>
                  </a:txBody>
                  <a:tcPr marL="105350" marR="105350" marT="52675" marB="5267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09"/>
          <p:cNvSpPr txBox="1">
            <a:spLocks noGrp="1"/>
          </p:cNvSpPr>
          <p:nvPr>
            <p:ph type="title"/>
          </p:nvPr>
        </p:nvSpPr>
        <p:spPr>
          <a:xfrm>
            <a:off x="677334" y="152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24" name="Google Shape;1324;p109"/>
          <p:cNvSpPr txBox="1"/>
          <p:nvPr/>
        </p:nvSpPr>
        <p:spPr>
          <a:xfrm>
            <a:off x="929148" y="2227006"/>
            <a:ext cx="40635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Two cases of correct decision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Accept null hypothesis when it is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(True Negative Rate)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  Reject null hypothesis when it is false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(True positive rate)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Power = 1 – FNR(β)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25" name="Google Shape;1325;p109"/>
          <p:cNvGraphicFramePr/>
          <p:nvPr/>
        </p:nvGraphicFramePr>
        <p:xfrm>
          <a:off x="5232255" y="2368228"/>
          <a:ext cx="6933300" cy="2950050"/>
        </p:xfrm>
        <a:graphic>
          <a:graphicData uri="http://schemas.openxmlformats.org/drawingml/2006/table">
            <a:tbl>
              <a:tblPr firstRow="1" bandRow="1">
                <a:noFill/>
                <a:tableStyleId>{BB31A917-116A-4553-A892-540B2F559711}</a:tableStyleId>
              </a:tblPr>
              <a:tblGrid>
                <a:gridCol w="79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6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775">
                <a:tc rowSpan="2"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15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/>
                        <a:t>State of Nature (Actual)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3F73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7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Null true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Null false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5250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15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15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15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/>
                        <a:t>Action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3F73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Fail to reject null (negative)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Correct decision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True Negative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Specificity</a:t>
                      </a:r>
                      <a:endParaRPr sz="9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/>
                        <a:t>P(</a:t>
                      </a:r>
                      <a:r>
                        <a:rPr lang="en-US" sz="1500" i="1"/>
                        <a:t>Accept</a:t>
                      </a:r>
                      <a:r>
                        <a:rPr lang="en-US" sz="1500"/>
                        <a:t>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|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True)</a:t>
                      </a:r>
                      <a:endParaRPr sz="1500"/>
                    </a:p>
                  </a:txBody>
                  <a:tcPr marL="105350" marR="105350" marT="52675" marB="5267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Type II error (β)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False Negative</a:t>
                      </a:r>
                      <a:endParaRPr sz="9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/>
                        <a:t>P(</a:t>
                      </a:r>
                      <a:r>
                        <a:rPr lang="en-US" sz="1500" i="1"/>
                        <a:t>Accept</a:t>
                      </a:r>
                      <a:r>
                        <a:rPr lang="en-US" sz="1500"/>
                        <a:t>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|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False)</a:t>
                      </a:r>
                      <a:endParaRPr sz="1500"/>
                    </a:p>
                  </a:txBody>
                  <a:tcPr marL="105350" marR="105350" marT="52675" marB="52675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5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Reject null (positive)</a:t>
                      </a:r>
                      <a:endParaRPr sz="900"/>
                    </a:p>
                  </a:txBody>
                  <a:tcPr marL="105350" marR="105350" marT="52675" marB="52675">
                    <a:solidFill>
                      <a:srgbClr val="ACC8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Type I error (α)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False Positive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P(Reject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|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True)</a:t>
                      </a:r>
                      <a:endParaRPr sz="1500"/>
                    </a:p>
                  </a:txBody>
                  <a:tcPr marL="105350" marR="105350" marT="52675" marB="5267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Correct decision (Power)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True Positive</a:t>
                      </a:r>
                      <a:endParaRPr sz="9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Sensitivity/Recall</a:t>
                      </a:r>
                      <a:endParaRPr sz="9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/>
                        <a:t>P(Reject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| H</a:t>
                      </a:r>
                      <a:r>
                        <a:rPr lang="en-US" sz="1500" baseline="-25000"/>
                        <a:t>0</a:t>
                      </a:r>
                      <a:r>
                        <a:rPr lang="en-US" sz="1500"/>
                        <a:t> False)</a:t>
                      </a:r>
                      <a:endParaRPr sz="1500"/>
                    </a:p>
                  </a:txBody>
                  <a:tcPr marL="105350" marR="105350" marT="52675" marB="5267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0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31" name="Google Shape;1331;p11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Example: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:   There is no improvement in health from new drug</a:t>
            </a:r>
            <a:endParaRPr i="0">
              <a:solidFill>
                <a:srgbClr val="0D40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: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There is a significant improvement in health from new drug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110"/>
          <p:cNvSpPr txBox="1"/>
          <p:nvPr/>
        </p:nvSpPr>
        <p:spPr>
          <a:xfrm>
            <a:off x="414675" y="4001400"/>
            <a:ext cx="91221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I error 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conclude that the drug intervention improved symptoms when it actually didn’t. These improvements could have arisen from other random factors or measurement errors.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II error</a:t>
            </a: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you conclude that the drug intervention didn’t improve symptoms when it actually did.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11"/>
          <p:cNvSpPr txBox="1">
            <a:spLocks noGrp="1"/>
          </p:cNvSpPr>
          <p:nvPr>
            <p:ph type="title"/>
          </p:nvPr>
        </p:nvSpPr>
        <p:spPr>
          <a:xfrm>
            <a:off x="677334" y="152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38" name="Google Shape;1338;p111"/>
          <p:cNvSpPr txBox="1">
            <a:spLocks noGrp="1"/>
          </p:cNvSpPr>
          <p:nvPr>
            <p:ph type="body" idx="1"/>
          </p:nvPr>
        </p:nvSpPr>
        <p:spPr>
          <a:xfrm>
            <a:off x="1097280" y="1816238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Consequences of errors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 baseline="-2500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:   There is no improvement in health from new drug</a:t>
            </a:r>
            <a:endParaRPr i="0">
              <a:solidFill>
                <a:srgbClr val="0D405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: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There is a significant improvement in health from new drug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Type I error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Based on the incorrect conclusion that the new drug intervention is effective, over a million patients are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prescribed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wrong medication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, despite risks of severe side effects and inadequate research on the outcomes.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►"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Type II error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This means that a medication with important clinical significance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doesn’t reach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a large number of patients who could tangibly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benefit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from it.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2"/>
          <p:cNvSpPr txBox="1">
            <a:spLocks noGrp="1"/>
          </p:cNvSpPr>
          <p:nvPr>
            <p:ph type="title"/>
          </p:nvPr>
        </p:nvSpPr>
        <p:spPr>
          <a:xfrm>
            <a:off x="677334" y="3810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44" name="Google Shape;1344;p112"/>
          <p:cNvSpPr txBox="1"/>
          <p:nvPr/>
        </p:nvSpPr>
        <p:spPr>
          <a:xfrm>
            <a:off x="1097280" y="1892002"/>
            <a:ext cx="60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Probability of Getting Type 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12"/>
          <p:cNvSpPr txBox="1">
            <a:spLocks noGrp="1"/>
          </p:cNvSpPr>
          <p:nvPr>
            <p:ph type="body" idx="1"/>
          </p:nvPr>
        </p:nvSpPr>
        <p:spPr>
          <a:xfrm>
            <a:off x="1836420" y="1194405"/>
            <a:ext cx="9258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P(Type I error) =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endParaRPr sz="2800"/>
          </a:p>
        </p:txBody>
      </p:sp>
      <p:grpSp>
        <p:nvGrpSpPr>
          <p:cNvPr id="1346" name="Google Shape;1346;p112"/>
          <p:cNvGrpSpPr/>
          <p:nvPr/>
        </p:nvGrpSpPr>
        <p:grpSpPr>
          <a:xfrm>
            <a:off x="6096000" y="2476777"/>
            <a:ext cx="4372556" cy="2898701"/>
            <a:chOff x="342900" y="1174751"/>
            <a:chExt cx="4372556" cy="2898701"/>
          </a:xfrm>
        </p:grpSpPr>
        <p:pic>
          <p:nvPicPr>
            <p:cNvPr id="1347" name="Google Shape;1347;p112"/>
            <p:cNvPicPr preferRelativeResize="0"/>
            <p:nvPr/>
          </p:nvPicPr>
          <p:blipFill rotWithShape="1">
            <a:blip r:embed="rId3">
              <a:alphaModFix/>
            </a:blip>
            <a:srcRect l="34331"/>
            <a:stretch/>
          </p:blipFill>
          <p:spPr>
            <a:xfrm>
              <a:off x="342900" y="1174751"/>
              <a:ext cx="4372556" cy="253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112"/>
            <p:cNvSpPr/>
            <p:nvPr/>
          </p:nvSpPr>
          <p:spPr>
            <a:xfrm>
              <a:off x="342900" y="1752600"/>
              <a:ext cx="838200" cy="1447800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12"/>
            <p:cNvSpPr/>
            <p:nvPr/>
          </p:nvSpPr>
          <p:spPr>
            <a:xfrm>
              <a:off x="1409700" y="3550252"/>
              <a:ext cx="372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α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0" name="Google Shape;135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550" y="2353705"/>
            <a:ext cx="60960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13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56" name="Google Shape;1356;p113"/>
          <p:cNvSpPr txBox="1"/>
          <p:nvPr/>
        </p:nvSpPr>
        <p:spPr>
          <a:xfrm>
            <a:off x="1097280" y="1892002"/>
            <a:ext cx="60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Probability of Getting Type II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7" name="Google Shape;1357;p113" descr="Type I &amp; Type II Errors | Differences, Examples, Visualizations"/>
          <p:cNvPicPr preferRelativeResize="0"/>
          <p:nvPr/>
        </p:nvPicPr>
        <p:blipFill rotWithShape="1">
          <a:blip r:embed="rId3">
            <a:alphaModFix/>
          </a:blip>
          <a:srcRect t="13141"/>
          <a:stretch/>
        </p:blipFill>
        <p:spPr>
          <a:xfrm>
            <a:off x="629963" y="2811970"/>
            <a:ext cx="6264842" cy="306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75" y="2353693"/>
            <a:ext cx="60960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14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64" name="Google Shape;1364;p114"/>
          <p:cNvSpPr txBox="1"/>
          <p:nvPr/>
        </p:nvSpPr>
        <p:spPr>
          <a:xfrm>
            <a:off x="1097280" y="1892002"/>
            <a:ext cx="609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Probability of Getting Type II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5" name="Google Shape;1365;p114" descr="Type I &amp; Type II Errors | Differences, Examples, Visualizations"/>
          <p:cNvPicPr preferRelativeResize="0"/>
          <p:nvPr/>
        </p:nvPicPr>
        <p:blipFill rotWithShape="1">
          <a:blip r:embed="rId3">
            <a:alphaModFix/>
          </a:blip>
          <a:srcRect t="13141"/>
          <a:stretch/>
        </p:blipFill>
        <p:spPr>
          <a:xfrm>
            <a:off x="553763" y="2675905"/>
            <a:ext cx="6264842" cy="306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14"/>
          <p:cNvSpPr txBox="1"/>
          <p:nvPr/>
        </p:nvSpPr>
        <p:spPr>
          <a:xfrm>
            <a:off x="7195675" y="1258400"/>
            <a:ext cx="37440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increase power of my 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1.Reduce 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2.Reduce SE (σ/√n) by increasing sample size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3.Reduce SE (σ/√n) by decreasing variation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114"/>
          <p:cNvSpPr txBox="1"/>
          <p:nvPr/>
        </p:nvSpPr>
        <p:spPr>
          <a:xfrm>
            <a:off x="7195675" y="3470325"/>
            <a:ext cx="37440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α 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(it will increase type 1 error as well)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2.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SE (</a:t>
            </a:r>
            <a:r>
              <a:rPr lang="en-US" sz="1800">
                <a:solidFill>
                  <a:schemeClr val="dk1"/>
                </a:solidFill>
              </a:rPr>
              <a:t>σ/√n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by increasing sample size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( it is under control )</a:t>
            </a:r>
            <a:endParaRPr sz="1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3.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SE (</a:t>
            </a:r>
            <a:r>
              <a:rPr lang="en-US" sz="1800">
                <a:solidFill>
                  <a:schemeClr val="dk1"/>
                </a:solidFill>
              </a:rPr>
              <a:t>σ/√n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by decreasing variation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(it is not under control)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15"/>
          <p:cNvSpPr txBox="1">
            <a:spLocks noGrp="1"/>
          </p:cNvSpPr>
          <p:nvPr>
            <p:ph type="title"/>
          </p:nvPr>
        </p:nvSpPr>
        <p:spPr>
          <a:xfrm>
            <a:off x="677334" y="152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76" name="Google Shape;1376;p115"/>
          <p:cNvSpPr txBox="1"/>
          <p:nvPr/>
        </p:nvSpPr>
        <p:spPr>
          <a:xfrm>
            <a:off x="1097279" y="1892002"/>
            <a:ext cx="93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Calculation : Probability of Getting Type II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15"/>
          <p:cNvSpPr txBox="1"/>
          <p:nvPr/>
        </p:nvSpPr>
        <p:spPr>
          <a:xfrm>
            <a:off x="1253613" y="2690336"/>
            <a:ext cx="10412400" cy="2150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29" t="-14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78" name="Google Shape;1378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9734" y="2690336"/>
            <a:ext cx="39147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5"/>
          <p:cNvSpPr txBox="1"/>
          <p:nvPr/>
        </p:nvSpPr>
        <p:spPr>
          <a:xfrm>
            <a:off x="1097279" y="4701881"/>
            <a:ext cx="6098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 left tailed test 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fail to reject the null (commit a Type II error) if we get a Z statistic less than -1.64.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16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85" name="Google Shape;1385;p116"/>
          <p:cNvSpPr txBox="1"/>
          <p:nvPr/>
        </p:nvSpPr>
        <p:spPr>
          <a:xfrm>
            <a:off x="1097279" y="1892002"/>
            <a:ext cx="93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Calculation : Probability of Getting Type II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16"/>
          <p:cNvSpPr txBox="1"/>
          <p:nvPr/>
        </p:nvSpPr>
        <p:spPr>
          <a:xfrm>
            <a:off x="1097279" y="2971813"/>
            <a:ext cx="6098700" cy="116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9" b="-78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87" name="Google Shape;1387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9946" y="2671448"/>
            <a:ext cx="391477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3800" y="4824098"/>
            <a:ext cx="70485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17"/>
          <p:cNvSpPr txBox="1">
            <a:spLocks noGrp="1"/>
          </p:cNvSpPr>
          <p:nvPr>
            <p:ph type="title"/>
          </p:nvPr>
        </p:nvSpPr>
        <p:spPr>
          <a:xfrm>
            <a:off x="677334" y="228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n-US" sz="4000"/>
              <a:t>Errors</a:t>
            </a:r>
            <a:endParaRPr sz="4000"/>
          </a:p>
        </p:txBody>
      </p:sp>
      <p:sp>
        <p:nvSpPr>
          <p:cNvPr id="1394" name="Google Shape;1394;p117"/>
          <p:cNvSpPr txBox="1"/>
          <p:nvPr/>
        </p:nvSpPr>
        <p:spPr>
          <a:xfrm>
            <a:off x="1097279" y="1892002"/>
            <a:ext cx="930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Calculation : Probability of Getting Type II Error</a:t>
            </a:r>
            <a:endParaRPr sz="1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17"/>
          <p:cNvSpPr txBox="1"/>
          <p:nvPr/>
        </p:nvSpPr>
        <p:spPr>
          <a:xfrm>
            <a:off x="1205680" y="2476777"/>
            <a:ext cx="10239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we would like to now is calculate the probability of a Type II error conditional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particular value of µ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assume that µ = 26 , but we could choose any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assuming alternative is correct.</a:t>
            </a:r>
            <a:endParaRPr/>
          </a:p>
        </p:txBody>
      </p:sp>
      <p:sp>
        <p:nvSpPr>
          <p:cNvPr id="1396" name="Google Shape;1396;p117"/>
          <p:cNvSpPr txBox="1"/>
          <p:nvPr/>
        </p:nvSpPr>
        <p:spPr>
          <a:xfrm>
            <a:off x="1249934" y="4333600"/>
            <a:ext cx="6098400" cy="103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99" b="-88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1397" name="Google Shape;139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259" y="3462202"/>
            <a:ext cx="3409996" cy="259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450" y="5373400"/>
            <a:ext cx="197550" cy="3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5425</Words>
  <Application>Microsoft Office PowerPoint</Application>
  <PresentationFormat>Widescreen</PresentationFormat>
  <Paragraphs>1112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Times New Roman</vt:lpstr>
      <vt:lpstr>Roboto</vt:lpstr>
      <vt:lpstr>Trebuchet MS</vt:lpstr>
      <vt:lpstr>Arial</vt:lpstr>
      <vt:lpstr>Calibri</vt:lpstr>
      <vt:lpstr>Noto Sans Symbols</vt:lpstr>
      <vt:lpstr>Facet</vt:lpstr>
      <vt:lpstr>Statistical Testing</vt:lpstr>
      <vt:lpstr>Typical Data Science Cycle</vt:lpstr>
      <vt:lpstr>Content</vt:lpstr>
      <vt:lpstr>Content</vt:lpstr>
      <vt:lpstr> Probability Distribution</vt:lpstr>
      <vt:lpstr> Probability Distribution</vt:lpstr>
      <vt:lpstr>PowerPoint Presentation</vt:lpstr>
      <vt:lpstr>Types of Statistics </vt:lpstr>
      <vt:lpstr>Types of Statistics </vt:lpstr>
      <vt:lpstr>Types of Statistics </vt:lpstr>
      <vt:lpstr>PowerPoint Presentation</vt:lpstr>
      <vt:lpstr>Sampling Distribution of Means</vt:lpstr>
      <vt:lpstr>Sampling Distribution of Means</vt:lpstr>
      <vt:lpstr>Sampling Distribution of Means</vt:lpstr>
      <vt:lpstr>PowerPoint Presentation</vt:lpstr>
      <vt:lpstr>Confidence Interval</vt:lpstr>
      <vt:lpstr>Normal Distribution Components</vt:lpstr>
      <vt:lpstr>Normal Distribution Components</vt:lpstr>
      <vt:lpstr>Normal Distribution Components</vt:lpstr>
      <vt:lpstr>Confidence Interval</vt:lpstr>
      <vt:lpstr>Confidence Interval</vt:lpstr>
      <vt:lpstr>Confidence Interval</vt:lpstr>
      <vt:lpstr>Confidence Interval</vt:lpstr>
      <vt:lpstr>PowerPoint Presentation</vt:lpstr>
      <vt:lpstr>Introduction</vt:lpstr>
      <vt:lpstr>Introduction</vt:lpstr>
      <vt:lpstr>Types of Hypothesis</vt:lpstr>
      <vt:lpstr>Types of Hypothesis</vt:lpstr>
      <vt:lpstr>Types of Hypothesis</vt:lpstr>
      <vt:lpstr>PowerPoint Presentation</vt:lpstr>
      <vt:lpstr>Hypothesis Testing: Framework</vt:lpstr>
      <vt:lpstr>Define H0 and H1</vt:lpstr>
      <vt:lpstr>Define H0 and H1</vt:lpstr>
      <vt:lpstr>Choose right test statistic</vt:lpstr>
      <vt:lpstr>Choose right test statistic</vt:lpstr>
      <vt:lpstr>Z-test</vt:lpstr>
      <vt:lpstr>Z-test</vt:lpstr>
      <vt:lpstr>Z – test for 2 samples</vt:lpstr>
      <vt:lpstr>t-test</vt:lpstr>
      <vt:lpstr>t-test</vt:lpstr>
      <vt:lpstr>t-test for 2 samples</vt:lpstr>
      <vt:lpstr>PowerPoint Presentation</vt:lpstr>
      <vt:lpstr>PowerPoint Presentation</vt:lpstr>
      <vt:lpstr>PowerPoint Presentation</vt:lpstr>
      <vt:lpstr>F test</vt:lpstr>
      <vt:lpstr>F test</vt:lpstr>
      <vt:lpstr>ANOVA</vt:lpstr>
      <vt:lpstr>ANOVA</vt:lpstr>
      <vt:lpstr>ANOVA</vt:lpstr>
      <vt:lpstr>ANOVA</vt:lpstr>
      <vt:lpstr>PowerPoint Presentation</vt:lpstr>
      <vt:lpstr>Decide level of significance</vt:lpstr>
      <vt:lpstr>Decide level of significance</vt:lpstr>
      <vt:lpstr>Decide level of significance</vt:lpstr>
      <vt:lpstr>Determine P Value</vt:lpstr>
      <vt:lpstr>Determine P Value</vt:lpstr>
      <vt:lpstr>Determine P Value</vt:lpstr>
      <vt:lpstr>Comparison of results</vt:lpstr>
      <vt:lpstr>Decision Making</vt:lpstr>
      <vt:lpstr>Decision Making</vt:lpstr>
      <vt:lpstr>Decision Making</vt:lpstr>
      <vt:lpstr>Decision Making</vt:lpstr>
      <vt:lpstr>Interpretation</vt:lpstr>
      <vt:lpstr>Interpretation</vt:lpstr>
      <vt:lpstr>PowerPoint Presentation</vt:lpstr>
      <vt:lpstr>Examples : Two tail test</vt:lpstr>
      <vt:lpstr>Examples : Two tail test</vt:lpstr>
      <vt:lpstr>Examples : Two tail test</vt:lpstr>
      <vt:lpstr>Examples : Two tail test</vt:lpstr>
      <vt:lpstr>Examples : Two tail test</vt:lpstr>
      <vt:lpstr>Examples : Two tail test</vt:lpstr>
      <vt:lpstr>Examples : 1 tail test</vt:lpstr>
      <vt:lpstr>Examples : 1 tail test</vt:lpstr>
      <vt:lpstr>Examples : 1 tail test</vt:lpstr>
      <vt:lpstr>Examples : 1 tail test</vt:lpstr>
      <vt:lpstr>Examples : 1 tail test</vt:lpstr>
      <vt:lpstr>Examples : 1 tail test</vt:lpstr>
      <vt:lpstr>Examples : Goodness of Fit</vt:lpstr>
      <vt:lpstr>Examples : Goodness of Fit</vt:lpstr>
      <vt:lpstr>Examples : Goodness of Fit</vt:lpstr>
      <vt:lpstr>Examples : Goodness of Fit</vt:lpstr>
      <vt:lpstr>Examples : Goodness of Fit</vt:lpstr>
      <vt:lpstr>Examples : Goodness of Fit</vt:lpstr>
      <vt:lpstr>Examples : Goodness of Fit</vt:lpstr>
      <vt:lpstr>Examples : Goodness of Fit</vt:lpstr>
      <vt:lpstr>Examples : Goodness of Fit</vt:lpstr>
      <vt:lpstr>PowerPoint Presentation</vt:lpstr>
      <vt:lpstr>PowerPoint Presentation</vt:lpstr>
      <vt:lpstr>Errors</vt:lpstr>
      <vt:lpstr>Errors</vt:lpstr>
      <vt:lpstr>Errors</vt:lpstr>
      <vt:lpstr>Errors</vt:lpstr>
      <vt:lpstr>Errors</vt:lpstr>
      <vt:lpstr>Errors</vt:lpstr>
      <vt:lpstr>Errors</vt:lpstr>
      <vt:lpstr>Errors</vt:lpstr>
      <vt:lpstr>Errors</vt:lpstr>
      <vt:lpstr>Errors</vt:lpstr>
      <vt:lpstr>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Testing</dc:title>
  <cp:lastModifiedBy>ankit gupta</cp:lastModifiedBy>
  <cp:revision>1</cp:revision>
  <dcterms:modified xsi:type="dcterms:W3CDTF">2021-07-08T10:07:29Z</dcterms:modified>
</cp:coreProperties>
</file>